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6" r:id="rId2"/>
    <p:sldId id="269" r:id="rId3"/>
    <p:sldId id="281" r:id="rId4"/>
    <p:sldId id="274" r:id="rId5"/>
    <p:sldId id="282" r:id="rId6"/>
    <p:sldId id="270" r:id="rId7"/>
    <p:sldId id="271" r:id="rId8"/>
    <p:sldId id="273" r:id="rId9"/>
    <p:sldId id="283" r:id="rId10"/>
    <p:sldId id="284" r:id="rId11"/>
    <p:sldId id="275" r:id="rId12"/>
    <p:sldId id="277" r:id="rId13"/>
    <p:sldId id="278" r:id="rId14"/>
    <p:sldId id="279" r:id="rId15"/>
    <p:sldId id="280" r:id="rId16"/>
    <p:sldId id="285" r:id="rId17"/>
    <p:sldId id="286" r:id="rId18"/>
    <p:sldId id="287" r:id="rId19"/>
    <p:sldId id="288" r:id="rId20"/>
    <p:sldId id="289" r:id="rId21"/>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2" d="100"/>
          <a:sy n="82" d="100"/>
        </p:scale>
        <p:origin x="691"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tr-TR"/>
          </a:p>
        </p:txBody>
      </p:sp>
      <p:sp>
        <p:nvSpPr>
          <p:cNvPr id="4" name="Veri Yer Tutucusu 3"/>
          <p:cNvSpPr>
            <a:spLocks noGrp="1"/>
          </p:cNvSpPr>
          <p:nvPr>
            <p:ph type="dt" sz="half" idx="10"/>
          </p:nvPr>
        </p:nvSpPr>
        <p:spPr/>
        <p:txBody>
          <a:bodyPr/>
          <a:lstStyle/>
          <a:p>
            <a:fld id="{3DD4651C-692C-4A3C-A0CC-D1DBFE45E096}" type="datetimeFigureOut">
              <a:rPr lang="tr-TR" smtClean="0"/>
              <a:t>22.09.2026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EE286E6-CB9C-47B4-8DBF-83B45B7F4573}" type="slidenum">
              <a:rPr lang="tr-TR" smtClean="0"/>
              <a:t>‹#›</a:t>
            </a:fld>
            <a:endParaRPr lang="tr-TR"/>
          </a:p>
        </p:txBody>
      </p:sp>
    </p:spTree>
    <p:extLst>
      <p:ext uri="{BB962C8B-B14F-4D97-AF65-F5344CB8AC3E}">
        <p14:creationId xmlns:p14="http://schemas.microsoft.com/office/powerpoint/2010/main" val="21767278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3DD4651C-692C-4A3C-A0CC-D1DBFE45E096}" type="datetimeFigureOut">
              <a:rPr lang="tr-TR" smtClean="0"/>
              <a:t>22.09.2026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EE286E6-CB9C-47B4-8DBF-83B45B7F4573}" type="slidenum">
              <a:rPr lang="tr-TR" smtClean="0"/>
              <a:t>‹#›</a:t>
            </a:fld>
            <a:endParaRPr lang="tr-TR"/>
          </a:p>
        </p:txBody>
      </p:sp>
    </p:spTree>
    <p:extLst>
      <p:ext uri="{BB962C8B-B14F-4D97-AF65-F5344CB8AC3E}">
        <p14:creationId xmlns:p14="http://schemas.microsoft.com/office/powerpoint/2010/main" val="10971585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Veri Yer Tutucusu 3"/>
          <p:cNvSpPr>
            <a:spLocks noGrp="1"/>
          </p:cNvSpPr>
          <p:nvPr>
            <p:ph type="dt" sz="half" idx="10"/>
          </p:nvPr>
        </p:nvSpPr>
        <p:spPr/>
        <p:txBody>
          <a:bodyPr/>
          <a:lstStyle/>
          <a:p>
            <a:fld id="{3DD4651C-692C-4A3C-A0CC-D1DBFE45E096}" type="datetimeFigureOut">
              <a:rPr lang="tr-TR" smtClean="0"/>
              <a:t>22.09.2026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EE286E6-CB9C-47B4-8DBF-83B45B7F4573}" type="slidenum">
              <a:rPr lang="tr-TR" smtClean="0"/>
              <a:t>‹#›</a:t>
            </a:fld>
            <a:endParaRPr lang="tr-TR"/>
          </a:p>
        </p:txBody>
      </p:sp>
    </p:spTree>
    <p:extLst>
      <p:ext uri="{BB962C8B-B14F-4D97-AF65-F5344CB8AC3E}">
        <p14:creationId xmlns:p14="http://schemas.microsoft.com/office/powerpoint/2010/main" val="14524567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3DD4651C-692C-4A3C-A0CC-D1DBFE45E096}" type="datetimeFigureOut">
              <a:rPr lang="tr-TR" smtClean="0"/>
              <a:t>22.09.2026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CEE286E6-CB9C-47B4-8DBF-83B45B7F4573}" type="slidenum">
              <a:rPr lang="tr-TR" smtClean="0"/>
              <a:t>‹#›</a:t>
            </a:fld>
            <a:endParaRPr lang="tr-TR"/>
          </a:p>
        </p:txBody>
      </p:sp>
    </p:spTree>
    <p:extLst>
      <p:ext uri="{BB962C8B-B14F-4D97-AF65-F5344CB8AC3E}">
        <p14:creationId xmlns:p14="http://schemas.microsoft.com/office/powerpoint/2010/main" val="8644014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3DD4651C-692C-4A3C-A0CC-D1DBFE45E096}" type="datetimeFigureOut">
              <a:rPr lang="tr-TR" smtClean="0"/>
              <a:t>22.09.2026</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CEE286E6-CB9C-47B4-8DBF-83B45B7F4573}" type="slidenum">
              <a:rPr lang="tr-TR" smtClean="0"/>
              <a:t>‹#›</a:t>
            </a:fld>
            <a:endParaRPr lang="tr-TR"/>
          </a:p>
        </p:txBody>
      </p:sp>
    </p:spTree>
    <p:extLst>
      <p:ext uri="{BB962C8B-B14F-4D97-AF65-F5344CB8AC3E}">
        <p14:creationId xmlns:p14="http://schemas.microsoft.com/office/powerpoint/2010/main" val="5566340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3DD4651C-692C-4A3C-A0CC-D1DBFE45E096}" type="datetimeFigureOut">
              <a:rPr lang="tr-TR" smtClean="0"/>
              <a:t>22.09.2026</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CEE286E6-CB9C-47B4-8DBF-83B45B7F4573}" type="slidenum">
              <a:rPr lang="tr-TR" smtClean="0"/>
              <a:t>‹#›</a:t>
            </a:fld>
            <a:endParaRPr lang="tr-TR"/>
          </a:p>
        </p:txBody>
      </p:sp>
    </p:spTree>
    <p:extLst>
      <p:ext uri="{BB962C8B-B14F-4D97-AF65-F5344CB8AC3E}">
        <p14:creationId xmlns:p14="http://schemas.microsoft.com/office/powerpoint/2010/main" val="27165908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3DD4651C-692C-4A3C-A0CC-D1DBFE45E096}" type="datetimeFigureOut">
              <a:rPr lang="tr-TR" smtClean="0"/>
              <a:t>22.09.2026</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CEE286E6-CB9C-47B4-8DBF-83B45B7F4573}" type="slidenum">
              <a:rPr lang="tr-TR" smtClean="0"/>
              <a:t>‹#›</a:t>
            </a:fld>
            <a:endParaRPr lang="tr-TR"/>
          </a:p>
        </p:txBody>
      </p:sp>
    </p:spTree>
    <p:extLst>
      <p:ext uri="{BB962C8B-B14F-4D97-AF65-F5344CB8AC3E}">
        <p14:creationId xmlns:p14="http://schemas.microsoft.com/office/powerpoint/2010/main" val="15747061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3DD4651C-692C-4A3C-A0CC-D1DBFE45E096}" type="datetimeFigureOut">
              <a:rPr lang="tr-TR" smtClean="0"/>
              <a:t>22.09.2026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CEE286E6-CB9C-47B4-8DBF-83B45B7F4573}" type="slidenum">
              <a:rPr lang="tr-TR" smtClean="0"/>
              <a:t>‹#›</a:t>
            </a:fld>
            <a:endParaRPr lang="tr-TR"/>
          </a:p>
        </p:txBody>
      </p:sp>
    </p:spTree>
    <p:extLst>
      <p:ext uri="{BB962C8B-B14F-4D97-AF65-F5344CB8AC3E}">
        <p14:creationId xmlns:p14="http://schemas.microsoft.com/office/powerpoint/2010/main" val="41293302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3DD4651C-692C-4A3C-A0CC-D1DBFE45E096}" type="datetimeFigureOut">
              <a:rPr lang="tr-TR" smtClean="0"/>
              <a:t>22.09.2026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CEE286E6-CB9C-47B4-8DBF-83B45B7F4573}" type="slidenum">
              <a:rPr lang="tr-TR" smtClean="0"/>
              <a:t>‹#›</a:t>
            </a:fld>
            <a:endParaRPr lang="tr-TR"/>
          </a:p>
        </p:txBody>
      </p:sp>
    </p:spTree>
    <p:extLst>
      <p:ext uri="{BB962C8B-B14F-4D97-AF65-F5344CB8AC3E}">
        <p14:creationId xmlns:p14="http://schemas.microsoft.com/office/powerpoint/2010/main" val="38476007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3DD4651C-692C-4A3C-A0CC-D1DBFE45E096}" type="datetimeFigureOut">
              <a:rPr lang="tr-TR" smtClean="0"/>
              <a:t>22.09.2026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EE286E6-CB9C-47B4-8DBF-83B45B7F4573}" type="slidenum">
              <a:rPr lang="tr-TR" smtClean="0"/>
              <a:t>‹#›</a:t>
            </a:fld>
            <a:endParaRPr lang="tr-TR"/>
          </a:p>
        </p:txBody>
      </p:sp>
    </p:spTree>
    <p:extLst>
      <p:ext uri="{BB962C8B-B14F-4D97-AF65-F5344CB8AC3E}">
        <p14:creationId xmlns:p14="http://schemas.microsoft.com/office/powerpoint/2010/main" val="4038574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3DD4651C-692C-4A3C-A0CC-D1DBFE45E096}" type="datetimeFigureOut">
              <a:rPr lang="tr-TR" smtClean="0"/>
              <a:t>22.09.2026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CEE286E6-CB9C-47B4-8DBF-83B45B7F4573}" type="slidenum">
              <a:rPr lang="tr-TR" smtClean="0"/>
              <a:t>‹#›</a:t>
            </a:fld>
            <a:endParaRPr lang="tr-TR"/>
          </a:p>
        </p:txBody>
      </p:sp>
    </p:spTree>
    <p:extLst>
      <p:ext uri="{BB962C8B-B14F-4D97-AF65-F5344CB8AC3E}">
        <p14:creationId xmlns:p14="http://schemas.microsoft.com/office/powerpoint/2010/main" val="31780312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D4651C-692C-4A3C-A0CC-D1DBFE45E096}" type="datetimeFigureOut">
              <a:rPr lang="tr-TR" smtClean="0"/>
              <a:t>22.09.2026</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EE286E6-CB9C-47B4-8DBF-83B45B7F4573}" type="slidenum">
              <a:rPr lang="tr-TR" smtClean="0"/>
              <a:t>‹#›</a:t>
            </a:fld>
            <a:endParaRPr lang="tr-TR"/>
          </a:p>
        </p:txBody>
      </p:sp>
    </p:spTree>
    <p:extLst>
      <p:ext uri="{BB962C8B-B14F-4D97-AF65-F5344CB8AC3E}">
        <p14:creationId xmlns:p14="http://schemas.microsoft.com/office/powerpoint/2010/main" val="12896206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2491274" y="0"/>
            <a:ext cx="7172753" cy="590939"/>
          </a:xfrm>
        </p:spPr>
        <p:txBody>
          <a:bodyPr>
            <a:normAutofit/>
          </a:bodyPr>
          <a:lstStyle/>
          <a:p>
            <a:r>
              <a:rPr lang="tr-TR" sz="2800" b="1" dirty="0" smtClean="0">
                <a:solidFill>
                  <a:srgbClr val="FF0000"/>
                </a:solidFill>
              </a:rPr>
              <a:t>FOÇA MARİNA PROJE ve PROJE YERİNİN GÖRSELİ</a:t>
            </a:r>
            <a:endParaRPr lang="tr-TR" sz="2800" b="1" dirty="0">
              <a:solidFill>
                <a:srgbClr val="FF0000"/>
              </a:solidFill>
            </a:endParaRPr>
          </a:p>
        </p:txBody>
      </p:sp>
      <p:pic>
        <p:nvPicPr>
          <p:cNvPr id="5" name="Resim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586204" cy="531566"/>
          </a:xfrm>
          <a:prstGeom prst="rect">
            <a:avLst/>
          </a:prstGeom>
        </p:spPr>
      </p:pic>
      <p:pic>
        <p:nvPicPr>
          <p:cNvPr id="3" name="Resi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5117" y="590939"/>
            <a:ext cx="11919723" cy="6160381"/>
          </a:xfrm>
          <a:prstGeom prst="rect">
            <a:avLst/>
          </a:prstGeom>
        </p:spPr>
      </p:pic>
    </p:spTree>
    <p:extLst>
      <p:ext uri="{BB962C8B-B14F-4D97-AF65-F5344CB8AC3E}">
        <p14:creationId xmlns:p14="http://schemas.microsoft.com/office/powerpoint/2010/main" val="325593243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2491274" y="0"/>
            <a:ext cx="7172753" cy="590939"/>
          </a:xfrm>
        </p:spPr>
        <p:txBody>
          <a:bodyPr>
            <a:normAutofit/>
          </a:bodyPr>
          <a:lstStyle/>
          <a:p>
            <a:r>
              <a:rPr lang="tr-TR" sz="2800" b="1" dirty="0" smtClean="0">
                <a:solidFill>
                  <a:srgbClr val="FF0000"/>
                </a:solidFill>
              </a:rPr>
              <a:t>FOÇA MARİNA PROJE ve PROJE YERİNİN GÖRSELİ</a:t>
            </a:r>
            <a:endParaRPr lang="tr-TR" sz="2800" b="1" dirty="0">
              <a:solidFill>
                <a:srgbClr val="FF0000"/>
              </a:solidFill>
            </a:endParaRPr>
          </a:p>
        </p:txBody>
      </p:sp>
      <p:pic>
        <p:nvPicPr>
          <p:cNvPr id="5" name="Resim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586204" cy="531566"/>
          </a:xfrm>
          <a:prstGeom prst="rect">
            <a:avLst/>
          </a:prstGeom>
        </p:spPr>
      </p:pic>
      <p:pic>
        <p:nvPicPr>
          <p:cNvPr id="3" name="Resi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920" y="590939"/>
            <a:ext cx="11963400" cy="6193536"/>
          </a:xfrm>
          <a:prstGeom prst="rect">
            <a:avLst/>
          </a:prstGeom>
        </p:spPr>
      </p:pic>
    </p:spTree>
    <p:extLst>
      <p:ext uri="{BB962C8B-B14F-4D97-AF65-F5344CB8AC3E}">
        <p14:creationId xmlns:p14="http://schemas.microsoft.com/office/powerpoint/2010/main" val="161050940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2491274" y="0"/>
            <a:ext cx="7172753" cy="590939"/>
          </a:xfrm>
        </p:spPr>
        <p:txBody>
          <a:bodyPr>
            <a:normAutofit/>
          </a:bodyPr>
          <a:lstStyle/>
          <a:p>
            <a:r>
              <a:rPr lang="tr-TR" sz="2800" b="1" dirty="0" smtClean="0">
                <a:solidFill>
                  <a:srgbClr val="FF0000"/>
                </a:solidFill>
              </a:rPr>
              <a:t>FOÇA MARİNA PROJE ve PROJE YERİNİN GÖRSELİ</a:t>
            </a:r>
            <a:endParaRPr lang="tr-TR" sz="2800" b="1" dirty="0">
              <a:solidFill>
                <a:srgbClr val="FF0000"/>
              </a:solidFill>
            </a:endParaRPr>
          </a:p>
        </p:txBody>
      </p:sp>
      <p:pic>
        <p:nvPicPr>
          <p:cNvPr id="5" name="Resim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586204" cy="531566"/>
          </a:xfrm>
          <a:prstGeom prst="rect">
            <a:avLst/>
          </a:prstGeom>
        </p:spPr>
      </p:pic>
      <p:pic>
        <p:nvPicPr>
          <p:cNvPr id="3" name="Resi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680" y="531566"/>
            <a:ext cx="11963400" cy="6204514"/>
          </a:xfrm>
          <a:prstGeom prst="rect">
            <a:avLst/>
          </a:prstGeom>
        </p:spPr>
      </p:pic>
    </p:spTree>
    <p:extLst>
      <p:ext uri="{BB962C8B-B14F-4D97-AF65-F5344CB8AC3E}">
        <p14:creationId xmlns:p14="http://schemas.microsoft.com/office/powerpoint/2010/main" val="402964194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2811314" y="45720"/>
            <a:ext cx="7172753" cy="590939"/>
          </a:xfrm>
        </p:spPr>
        <p:txBody>
          <a:bodyPr>
            <a:normAutofit/>
          </a:bodyPr>
          <a:lstStyle/>
          <a:p>
            <a:r>
              <a:rPr lang="tr-TR" sz="2800" b="1" dirty="0" smtClean="0">
                <a:solidFill>
                  <a:srgbClr val="FF0000"/>
                </a:solidFill>
              </a:rPr>
              <a:t>FOÇA MARİNA VAZİYET PLAN GÖRSELİ</a:t>
            </a:r>
            <a:endParaRPr lang="tr-TR" sz="2800" b="1" dirty="0">
              <a:solidFill>
                <a:srgbClr val="FF0000"/>
              </a:solidFill>
            </a:endParaRPr>
          </a:p>
        </p:txBody>
      </p:sp>
      <p:pic>
        <p:nvPicPr>
          <p:cNvPr id="5" name="Resim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586204" cy="531566"/>
          </a:xfrm>
          <a:prstGeom prst="rect">
            <a:avLst/>
          </a:prstGeom>
        </p:spPr>
      </p:pic>
      <p:pic>
        <p:nvPicPr>
          <p:cNvPr id="3" name="Resi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920" y="590938"/>
            <a:ext cx="11902440" cy="6084181"/>
          </a:xfrm>
          <a:prstGeom prst="rect">
            <a:avLst/>
          </a:prstGeom>
        </p:spPr>
      </p:pic>
    </p:spTree>
    <p:extLst>
      <p:ext uri="{BB962C8B-B14F-4D97-AF65-F5344CB8AC3E}">
        <p14:creationId xmlns:p14="http://schemas.microsoft.com/office/powerpoint/2010/main" val="75103441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2491274" y="0"/>
            <a:ext cx="8024326" cy="590939"/>
          </a:xfrm>
        </p:spPr>
        <p:txBody>
          <a:bodyPr>
            <a:normAutofit fontScale="90000"/>
          </a:bodyPr>
          <a:lstStyle/>
          <a:p>
            <a:r>
              <a:rPr lang="tr-TR" sz="2800" b="1" dirty="0" smtClean="0">
                <a:solidFill>
                  <a:srgbClr val="FF0000"/>
                </a:solidFill>
              </a:rPr>
              <a:t>FOÇA MARİNA SATIŞI DEVAM EDEN 1+1 YERLEŞİM KROKİSİ</a:t>
            </a:r>
            <a:endParaRPr lang="tr-TR" sz="2800" b="1" dirty="0">
              <a:solidFill>
                <a:srgbClr val="FF0000"/>
              </a:solidFill>
            </a:endParaRPr>
          </a:p>
        </p:txBody>
      </p:sp>
      <p:pic>
        <p:nvPicPr>
          <p:cNvPr id="5" name="Resim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586204" cy="531566"/>
          </a:xfrm>
          <a:prstGeom prst="rect">
            <a:avLst/>
          </a:prstGeom>
        </p:spPr>
      </p:pic>
      <p:pic>
        <p:nvPicPr>
          <p:cNvPr id="3" name="Resi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7160" y="590939"/>
            <a:ext cx="11932920" cy="6114661"/>
          </a:xfrm>
          <a:prstGeom prst="rect">
            <a:avLst/>
          </a:prstGeom>
        </p:spPr>
      </p:pic>
    </p:spTree>
    <p:extLst>
      <p:ext uri="{BB962C8B-B14F-4D97-AF65-F5344CB8AC3E}">
        <p14:creationId xmlns:p14="http://schemas.microsoft.com/office/powerpoint/2010/main" val="310042236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2491274" y="0"/>
            <a:ext cx="7172753" cy="590939"/>
          </a:xfrm>
        </p:spPr>
        <p:txBody>
          <a:bodyPr>
            <a:normAutofit/>
          </a:bodyPr>
          <a:lstStyle/>
          <a:p>
            <a:r>
              <a:rPr lang="tr-TR" sz="2800" b="1" dirty="0" smtClean="0">
                <a:solidFill>
                  <a:srgbClr val="FF0000"/>
                </a:solidFill>
              </a:rPr>
              <a:t>FOÇA MARİNA PROJE ve PROJE YERİNİN GÖRSELİ</a:t>
            </a:r>
            <a:endParaRPr lang="tr-TR" sz="2800" b="1" dirty="0">
              <a:solidFill>
                <a:srgbClr val="FF0000"/>
              </a:solidFill>
            </a:endParaRPr>
          </a:p>
        </p:txBody>
      </p:sp>
      <p:pic>
        <p:nvPicPr>
          <p:cNvPr id="5" name="Resim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586204" cy="531566"/>
          </a:xfrm>
          <a:prstGeom prst="rect">
            <a:avLst/>
          </a:prstGeom>
        </p:spPr>
      </p:pic>
      <p:pic>
        <p:nvPicPr>
          <p:cNvPr id="3" name="Resi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680" y="590938"/>
            <a:ext cx="11963400" cy="6129901"/>
          </a:xfrm>
          <a:prstGeom prst="rect">
            <a:avLst/>
          </a:prstGeom>
        </p:spPr>
      </p:pic>
    </p:spTree>
    <p:extLst>
      <p:ext uri="{BB962C8B-B14F-4D97-AF65-F5344CB8AC3E}">
        <p14:creationId xmlns:p14="http://schemas.microsoft.com/office/powerpoint/2010/main" val="368468750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2491274" y="0"/>
            <a:ext cx="7172753" cy="590939"/>
          </a:xfrm>
        </p:spPr>
        <p:txBody>
          <a:bodyPr>
            <a:normAutofit/>
          </a:bodyPr>
          <a:lstStyle/>
          <a:p>
            <a:r>
              <a:rPr lang="tr-TR" sz="2800" b="1" dirty="0" smtClean="0">
                <a:solidFill>
                  <a:srgbClr val="FF0000"/>
                </a:solidFill>
              </a:rPr>
              <a:t>FOÇA MARİNA PROJE ve PROJE YERİNİN GÖRSELİ</a:t>
            </a:r>
            <a:endParaRPr lang="tr-TR" sz="2800" b="1" dirty="0">
              <a:solidFill>
                <a:srgbClr val="FF0000"/>
              </a:solidFill>
            </a:endParaRPr>
          </a:p>
        </p:txBody>
      </p:sp>
      <p:pic>
        <p:nvPicPr>
          <p:cNvPr id="5" name="Resim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586204" cy="531566"/>
          </a:xfrm>
          <a:prstGeom prst="rect">
            <a:avLst/>
          </a:prstGeom>
        </p:spPr>
      </p:pic>
      <p:pic>
        <p:nvPicPr>
          <p:cNvPr id="3" name="Resi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920" y="590938"/>
            <a:ext cx="11932920" cy="6145141"/>
          </a:xfrm>
          <a:prstGeom prst="rect">
            <a:avLst/>
          </a:prstGeom>
        </p:spPr>
      </p:pic>
    </p:spTree>
    <p:extLst>
      <p:ext uri="{BB962C8B-B14F-4D97-AF65-F5344CB8AC3E}">
        <p14:creationId xmlns:p14="http://schemas.microsoft.com/office/powerpoint/2010/main" val="106593434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2491274" y="0"/>
            <a:ext cx="7172753" cy="590939"/>
          </a:xfrm>
        </p:spPr>
        <p:txBody>
          <a:bodyPr>
            <a:normAutofit/>
          </a:bodyPr>
          <a:lstStyle/>
          <a:p>
            <a:r>
              <a:rPr lang="tr-TR" sz="2800" b="1" dirty="0" smtClean="0">
                <a:solidFill>
                  <a:srgbClr val="FF0000"/>
                </a:solidFill>
              </a:rPr>
              <a:t>FOÇA MARİNA PROJE ve PROJE YERİNİN GÖRSELİ</a:t>
            </a:r>
            <a:endParaRPr lang="tr-TR" sz="2800" b="1" dirty="0">
              <a:solidFill>
                <a:srgbClr val="FF0000"/>
              </a:solidFill>
            </a:endParaRPr>
          </a:p>
        </p:txBody>
      </p:sp>
      <p:pic>
        <p:nvPicPr>
          <p:cNvPr id="5" name="Resim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586204" cy="531566"/>
          </a:xfrm>
          <a:prstGeom prst="rect">
            <a:avLst/>
          </a:prstGeom>
        </p:spPr>
      </p:pic>
      <p:pic>
        <p:nvPicPr>
          <p:cNvPr id="3" name="Resi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306" y="590939"/>
            <a:ext cx="12017829" cy="6183085"/>
          </a:xfrm>
          <a:prstGeom prst="rect">
            <a:avLst/>
          </a:prstGeom>
        </p:spPr>
      </p:pic>
    </p:spTree>
    <p:extLst>
      <p:ext uri="{BB962C8B-B14F-4D97-AF65-F5344CB8AC3E}">
        <p14:creationId xmlns:p14="http://schemas.microsoft.com/office/powerpoint/2010/main" val="81395103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2491274" y="0"/>
            <a:ext cx="7172753" cy="590939"/>
          </a:xfrm>
        </p:spPr>
        <p:txBody>
          <a:bodyPr>
            <a:normAutofit/>
          </a:bodyPr>
          <a:lstStyle/>
          <a:p>
            <a:r>
              <a:rPr lang="tr-TR" sz="2800" b="1" dirty="0" smtClean="0">
                <a:solidFill>
                  <a:srgbClr val="FF0000"/>
                </a:solidFill>
              </a:rPr>
              <a:t>FOÇA MARİNA PROJE ve PROJE YERİNİN GÖRSELİ</a:t>
            </a:r>
            <a:endParaRPr lang="tr-TR" sz="2800" b="1" dirty="0">
              <a:solidFill>
                <a:srgbClr val="FF0000"/>
              </a:solidFill>
            </a:endParaRPr>
          </a:p>
        </p:txBody>
      </p:sp>
      <p:pic>
        <p:nvPicPr>
          <p:cNvPr id="5" name="Resim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586204" cy="531566"/>
          </a:xfrm>
          <a:prstGeom prst="rect">
            <a:avLst/>
          </a:prstGeom>
        </p:spPr>
      </p:pic>
      <p:pic>
        <p:nvPicPr>
          <p:cNvPr id="3" name="Resi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920" y="590939"/>
            <a:ext cx="11963400" cy="6159722"/>
          </a:xfrm>
          <a:prstGeom prst="rect">
            <a:avLst/>
          </a:prstGeom>
        </p:spPr>
      </p:pic>
    </p:spTree>
    <p:extLst>
      <p:ext uri="{BB962C8B-B14F-4D97-AF65-F5344CB8AC3E}">
        <p14:creationId xmlns:p14="http://schemas.microsoft.com/office/powerpoint/2010/main" val="186431849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2491274" y="0"/>
            <a:ext cx="7172753" cy="590939"/>
          </a:xfrm>
        </p:spPr>
        <p:txBody>
          <a:bodyPr>
            <a:normAutofit/>
          </a:bodyPr>
          <a:lstStyle/>
          <a:p>
            <a:r>
              <a:rPr lang="tr-TR" sz="2800" b="1" dirty="0" smtClean="0">
                <a:solidFill>
                  <a:srgbClr val="FF0000"/>
                </a:solidFill>
              </a:rPr>
              <a:t>FOÇA MARİNA PROJE ve PROJE YERİNİN GÖRSELİ</a:t>
            </a:r>
            <a:endParaRPr lang="tr-TR" sz="2800" b="1" dirty="0">
              <a:solidFill>
                <a:srgbClr val="FF0000"/>
              </a:solidFill>
            </a:endParaRPr>
          </a:p>
        </p:txBody>
      </p:sp>
      <p:pic>
        <p:nvPicPr>
          <p:cNvPr id="5" name="Resim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586204" cy="531566"/>
          </a:xfrm>
          <a:prstGeom prst="rect">
            <a:avLst/>
          </a:prstGeom>
        </p:spPr>
      </p:pic>
      <p:pic>
        <p:nvPicPr>
          <p:cNvPr id="3" name="Resi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920" y="590939"/>
            <a:ext cx="11963400" cy="6114661"/>
          </a:xfrm>
          <a:prstGeom prst="rect">
            <a:avLst/>
          </a:prstGeom>
        </p:spPr>
      </p:pic>
    </p:spTree>
    <p:extLst>
      <p:ext uri="{BB962C8B-B14F-4D97-AF65-F5344CB8AC3E}">
        <p14:creationId xmlns:p14="http://schemas.microsoft.com/office/powerpoint/2010/main" val="210031941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2948474" y="0"/>
            <a:ext cx="7172753" cy="590939"/>
          </a:xfrm>
        </p:spPr>
        <p:txBody>
          <a:bodyPr>
            <a:normAutofit/>
          </a:bodyPr>
          <a:lstStyle/>
          <a:p>
            <a:r>
              <a:rPr lang="tr-TR" sz="2800" b="1" dirty="0" smtClean="0">
                <a:solidFill>
                  <a:srgbClr val="FF0000"/>
                </a:solidFill>
              </a:rPr>
              <a:t>FOÇA MARİNA PROJE İNŞATININ GÖRSELİ</a:t>
            </a:r>
            <a:endParaRPr lang="tr-TR" sz="2800" b="1" dirty="0">
              <a:solidFill>
                <a:srgbClr val="FF0000"/>
              </a:solidFill>
            </a:endParaRPr>
          </a:p>
        </p:txBody>
      </p:sp>
      <p:pic>
        <p:nvPicPr>
          <p:cNvPr id="5" name="Resim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586204" cy="531566"/>
          </a:xfrm>
          <a:prstGeom prst="rect">
            <a:avLst/>
          </a:prstGeom>
        </p:spPr>
      </p:pic>
      <p:pic>
        <p:nvPicPr>
          <p:cNvPr id="3" name="Resi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590939"/>
            <a:ext cx="11902440" cy="6114661"/>
          </a:xfrm>
          <a:prstGeom prst="rect">
            <a:avLst/>
          </a:prstGeom>
        </p:spPr>
      </p:pic>
    </p:spTree>
    <p:extLst>
      <p:ext uri="{BB962C8B-B14F-4D97-AF65-F5344CB8AC3E}">
        <p14:creationId xmlns:p14="http://schemas.microsoft.com/office/powerpoint/2010/main" val="400785114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3024674" y="0"/>
            <a:ext cx="7172753" cy="590939"/>
          </a:xfrm>
        </p:spPr>
        <p:txBody>
          <a:bodyPr>
            <a:normAutofit/>
          </a:bodyPr>
          <a:lstStyle/>
          <a:p>
            <a:r>
              <a:rPr lang="tr-TR" sz="2800" b="1" dirty="0" smtClean="0">
                <a:solidFill>
                  <a:srgbClr val="FF0000"/>
                </a:solidFill>
              </a:rPr>
              <a:t>FOÇA MARİNA PROJE İNŞATININ GÖRSELİ</a:t>
            </a:r>
            <a:endParaRPr lang="tr-TR" sz="2800" b="1" dirty="0">
              <a:solidFill>
                <a:srgbClr val="FF0000"/>
              </a:solidFill>
            </a:endParaRPr>
          </a:p>
        </p:txBody>
      </p:sp>
      <p:pic>
        <p:nvPicPr>
          <p:cNvPr id="5" name="Resim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586204" cy="531566"/>
          </a:xfrm>
          <a:prstGeom prst="rect">
            <a:avLst/>
          </a:prstGeom>
        </p:spPr>
      </p:pic>
      <p:pic>
        <p:nvPicPr>
          <p:cNvPr id="3" name="Resi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7160" y="590939"/>
            <a:ext cx="11917680" cy="6114661"/>
          </a:xfrm>
          <a:prstGeom prst="rect">
            <a:avLst/>
          </a:prstGeom>
        </p:spPr>
      </p:pic>
    </p:spTree>
    <p:extLst>
      <p:ext uri="{BB962C8B-B14F-4D97-AF65-F5344CB8AC3E}">
        <p14:creationId xmlns:p14="http://schemas.microsoft.com/office/powerpoint/2010/main" val="153610548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2917994" y="0"/>
            <a:ext cx="7172753" cy="590939"/>
          </a:xfrm>
        </p:spPr>
        <p:txBody>
          <a:bodyPr>
            <a:normAutofit/>
          </a:bodyPr>
          <a:lstStyle/>
          <a:p>
            <a:r>
              <a:rPr lang="tr-TR" sz="2800" b="1" dirty="0" smtClean="0">
                <a:solidFill>
                  <a:srgbClr val="FF0000"/>
                </a:solidFill>
              </a:rPr>
              <a:t>FOÇA MARİNA PROJE İNŞATININ GÖRSELİ</a:t>
            </a:r>
            <a:endParaRPr lang="tr-TR" sz="2800" b="1" dirty="0">
              <a:solidFill>
                <a:srgbClr val="FF0000"/>
              </a:solidFill>
            </a:endParaRPr>
          </a:p>
        </p:txBody>
      </p:sp>
      <p:pic>
        <p:nvPicPr>
          <p:cNvPr id="5" name="Resim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586204" cy="531566"/>
          </a:xfrm>
          <a:prstGeom prst="rect">
            <a:avLst/>
          </a:prstGeom>
        </p:spPr>
      </p:pic>
      <p:pic>
        <p:nvPicPr>
          <p:cNvPr id="3" name="Resi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920" y="590939"/>
            <a:ext cx="11932920" cy="6145141"/>
          </a:xfrm>
          <a:prstGeom prst="rect">
            <a:avLst/>
          </a:prstGeom>
        </p:spPr>
      </p:pic>
    </p:spTree>
    <p:extLst>
      <p:ext uri="{BB962C8B-B14F-4D97-AF65-F5344CB8AC3E}">
        <p14:creationId xmlns:p14="http://schemas.microsoft.com/office/powerpoint/2010/main" val="114446602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2857034" y="0"/>
            <a:ext cx="7172753" cy="590939"/>
          </a:xfrm>
        </p:spPr>
        <p:txBody>
          <a:bodyPr>
            <a:normAutofit/>
          </a:bodyPr>
          <a:lstStyle/>
          <a:p>
            <a:r>
              <a:rPr lang="tr-TR" sz="2800" b="1" dirty="0" smtClean="0">
                <a:solidFill>
                  <a:srgbClr val="FF0000"/>
                </a:solidFill>
              </a:rPr>
              <a:t>FOÇA MARİNA PROJE İNŞATININ GÖRSELİ</a:t>
            </a:r>
            <a:endParaRPr lang="tr-TR" sz="2800" b="1" dirty="0">
              <a:solidFill>
                <a:srgbClr val="FF0000"/>
              </a:solidFill>
            </a:endParaRPr>
          </a:p>
        </p:txBody>
      </p:sp>
      <p:pic>
        <p:nvPicPr>
          <p:cNvPr id="5" name="Resim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586204" cy="531566"/>
          </a:xfrm>
          <a:prstGeom prst="rect">
            <a:avLst/>
          </a:prstGeom>
        </p:spPr>
      </p:pic>
      <p:pic>
        <p:nvPicPr>
          <p:cNvPr id="3" name="Resi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680" y="590939"/>
            <a:ext cx="11978640" cy="6129901"/>
          </a:xfrm>
          <a:prstGeom prst="rect">
            <a:avLst/>
          </a:prstGeom>
        </p:spPr>
      </p:pic>
    </p:spTree>
    <p:extLst>
      <p:ext uri="{BB962C8B-B14F-4D97-AF65-F5344CB8AC3E}">
        <p14:creationId xmlns:p14="http://schemas.microsoft.com/office/powerpoint/2010/main" val="148672445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2887514" y="-29687"/>
            <a:ext cx="7172753" cy="590939"/>
          </a:xfrm>
        </p:spPr>
        <p:txBody>
          <a:bodyPr>
            <a:normAutofit/>
          </a:bodyPr>
          <a:lstStyle/>
          <a:p>
            <a:r>
              <a:rPr lang="tr-TR" sz="2800" b="1" dirty="0" smtClean="0">
                <a:solidFill>
                  <a:srgbClr val="FF0000"/>
                </a:solidFill>
              </a:rPr>
              <a:t>FOÇA MARİNA PROJE İNŞATININ GÖRSELİ</a:t>
            </a:r>
            <a:endParaRPr lang="tr-TR" sz="2800" b="1" dirty="0">
              <a:solidFill>
                <a:srgbClr val="FF0000"/>
              </a:solidFill>
            </a:endParaRPr>
          </a:p>
        </p:txBody>
      </p:sp>
      <p:pic>
        <p:nvPicPr>
          <p:cNvPr id="5" name="Resim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586204" cy="531566"/>
          </a:xfrm>
          <a:prstGeom prst="rect">
            <a:avLst/>
          </a:prstGeom>
        </p:spPr>
      </p:pic>
      <p:pic>
        <p:nvPicPr>
          <p:cNvPr id="3" name="Resi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590939"/>
            <a:ext cx="11902440" cy="6129901"/>
          </a:xfrm>
          <a:prstGeom prst="rect">
            <a:avLst/>
          </a:prstGeom>
        </p:spPr>
      </p:pic>
    </p:spTree>
    <p:extLst>
      <p:ext uri="{BB962C8B-B14F-4D97-AF65-F5344CB8AC3E}">
        <p14:creationId xmlns:p14="http://schemas.microsoft.com/office/powerpoint/2010/main" val="405899828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ikdörtgen 9"/>
          <p:cNvSpPr/>
          <p:nvPr/>
        </p:nvSpPr>
        <p:spPr>
          <a:xfrm>
            <a:off x="228600" y="-760399"/>
            <a:ext cx="11689080" cy="7402732"/>
          </a:xfrm>
          <a:prstGeom prst="rect">
            <a:avLst/>
          </a:prstGeom>
        </p:spPr>
        <p:txBody>
          <a:bodyPr wrap="square">
            <a:spAutoFit/>
          </a:bodyPr>
          <a:lstStyle/>
          <a:p>
            <a:pPr algn="just">
              <a:lnSpc>
                <a:spcPct val="107000"/>
              </a:lnSpc>
              <a:spcAft>
                <a:spcPts val="0"/>
              </a:spcAft>
            </a:pPr>
            <a:r>
              <a:rPr lang="tr-TR" b="1" dirty="0">
                <a:latin typeface="Arial" panose="020B0604020202020204" pitchFamily="34" charset="0"/>
                <a:ea typeface="Arial" panose="020B0604020202020204" pitchFamily="34" charset="0"/>
                <a:cs typeface="Times New Roman" panose="02020603050405020304" pitchFamily="18" charset="0"/>
              </a:rPr>
              <a:t> </a:t>
            </a:r>
            <a:endParaRPr lang="tr-TR" sz="1600" dirty="0">
              <a:latin typeface="Calibri" panose="020F0502020204030204" pitchFamily="34" charset="0"/>
              <a:ea typeface="Arial" panose="020B0604020202020204" pitchFamily="34" charset="0"/>
              <a:cs typeface="Times New Roman" panose="02020603050405020304" pitchFamily="18" charset="0"/>
            </a:endParaRPr>
          </a:p>
          <a:p>
            <a:pPr algn="just">
              <a:lnSpc>
                <a:spcPct val="107000"/>
              </a:lnSpc>
              <a:spcAft>
                <a:spcPts val="0"/>
              </a:spcAft>
            </a:pPr>
            <a:endParaRPr lang="tr-TR"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7000"/>
              </a:lnSpc>
              <a:spcAft>
                <a:spcPts val="0"/>
              </a:spcAft>
            </a:pPr>
            <a:endParaRPr lang="tr-TR" sz="1600" dirty="0">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7000"/>
              </a:lnSpc>
              <a:spcAft>
                <a:spcPts val="0"/>
              </a:spcAft>
            </a:pPr>
            <a:endParaRPr lang="tr-TR"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7000"/>
              </a:lnSpc>
              <a:spcAft>
                <a:spcPts val="0"/>
              </a:spcAft>
            </a:pPr>
            <a:r>
              <a:rPr lang="tr-TR" b="1" dirty="0">
                <a:latin typeface="Arial" panose="020B0604020202020204" pitchFamily="34" charset="0"/>
                <a:ea typeface="Arial" panose="020B0604020202020204" pitchFamily="34" charset="0"/>
                <a:cs typeface="Times New Roman" panose="02020603050405020304" pitchFamily="18" charset="0"/>
              </a:rPr>
              <a:t>	</a:t>
            </a:r>
            <a:r>
              <a:rPr lang="tr-TR" b="1" dirty="0" smtClean="0">
                <a:latin typeface="Arial" panose="020B0604020202020204" pitchFamily="34" charset="0"/>
                <a:ea typeface="Arial" panose="020B0604020202020204" pitchFamily="34" charset="0"/>
                <a:cs typeface="Times New Roman" panose="02020603050405020304" pitchFamily="18" charset="0"/>
              </a:rPr>
              <a:t>                 UNİQUE </a:t>
            </a:r>
            <a:r>
              <a:rPr lang="tr-TR" b="1" dirty="0">
                <a:latin typeface="Arial" panose="020B0604020202020204" pitchFamily="34" charset="0"/>
                <a:ea typeface="Arial" panose="020B0604020202020204" pitchFamily="34" charset="0"/>
                <a:cs typeface="Times New Roman" panose="02020603050405020304" pitchFamily="18" charset="0"/>
              </a:rPr>
              <a:t>FOÇA ORMAN EVLERİ DAİRE TEKNİK ŞARTNAME</a:t>
            </a:r>
            <a:endParaRPr lang="tr-TR"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7000"/>
              </a:lnSpc>
              <a:spcAft>
                <a:spcPts val="0"/>
              </a:spcAft>
            </a:pPr>
            <a:r>
              <a:rPr lang="tr-TR" b="1" dirty="0">
                <a:latin typeface="Arial" panose="020B0604020202020204" pitchFamily="34" charset="0"/>
                <a:ea typeface="Arial" panose="020B0604020202020204" pitchFamily="34" charset="0"/>
                <a:cs typeface="Times New Roman" panose="02020603050405020304" pitchFamily="18" charset="0"/>
              </a:rPr>
              <a:t> </a:t>
            </a:r>
            <a:endParaRPr lang="tr-TR"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7000"/>
              </a:lnSpc>
              <a:spcAft>
                <a:spcPts val="0"/>
              </a:spcAft>
            </a:pPr>
            <a:r>
              <a:rPr lang="tr-TR" dirty="0">
                <a:latin typeface="Arial" panose="020B0604020202020204" pitchFamily="34" charset="0"/>
                <a:ea typeface="Arial" panose="020B0604020202020204" pitchFamily="34" charset="0"/>
                <a:cs typeface="Times New Roman" panose="02020603050405020304" pitchFamily="18" charset="0"/>
              </a:rPr>
              <a:t>1- Binanın dış cephesi satıcı tarafından belirlenecek olup bu hususta satıcı tek yetkilidir.</a:t>
            </a:r>
            <a:endParaRPr lang="tr-TR"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7000"/>
              </a:lnSpc>
              <a:spcAft>
                <a:spcPts val="0"/>
              </a:spcAft>
            </a:pPr>
            <a:r>
              <a:rPr lang="tr-TR" dirty="0">
                <a:latin typeface="Arial" panose="020B0604020202020204" pitchFamily="34" charset="0"/>
                <a:ea typeface="Arial" panose="020B0604020202020204" pitchFamily="34" charset="0"/>
                <a:cs typeface="Times New Roman" panose="02020603050405020304" pitchFamily="18" charset="0"/>
              </a:rPr>
              <a:t> </a:t>
            </a:r>
            <a:endParaRPr lang="tr-TR"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7000"/>
              </a:lnSpc>
              <a:spcAft>
                <a:spcPts val="0"/>
              </a:spcAft>
            </a:pPr>
            <a:r>
              <a:rPr lang="tr-TR" dirty="0">
                <a:latin typeface="Arial" panose="020B0604020202020204" pitchFamily="34" charset="0"/>
                <a:ea typeface="Arial" panose="020B0604020202020204" pitchFamily="34" charset="0"/>
                <a:cs typeface="Times New Roman" panose="02020603050405020304" pitchFamily="18" charset="0"/>
              </a:rPr>
              <a:t>2- Binada ki mevcut duvarlar TSE standartları ve Avrupa normlarına uygun olacak şekilde ses ve ısı yalıtım özelliğine sahip olacaktır.</a:t>
            </a:r>
            <a:endParaRPr lang="tr-TR"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7000"/>
              </a:lnSpc>
              <a:spcAft>
                <a:spcPts val="0"/>
              </a:spcAft>
            </a:pPr>
            <a:r>
              <a:rPr lang="tr-TR" dirty="0">
                <a:latin typeface="Arial" panose="020B0604020202020204" pitchFamily="34" charset="0"/>
                <a:ea typeface="Arial" panose="020B0604020202020204" pitchFamily="34" charset="0"/>
                <a:cs typeface="Times New Roman" panose="02020603050405020304" pitchFamily="18" charset="0"/>
              </a:rPr>
              <a:t> </a:t>
            </a:r>
            <a:endParaRPr lang="tr-TR"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7000"/>
              </a:lnSpc>
              <a:spcAft>
                <a:spcPts val="0"/>
              </a:spcAft>
            </a:pPr>
            <a:r>
              <a:rPr lang="tr-TR" dirty="0">
                <a:latin typeface="Arial" panose="020B0604020202020204" pitchFamily="34" charset="0"/>
                <a:ea typeface="Arial" panose="020B0604020202020204" pitchFamily="34" charset="0"/>
                <a:cs typeface="Times New Roman" panose="02020603050405020304" pitchFamily="18" charset="0"/>
              </a:rPr>
              <a:t> </a:t>
            </a:r>
            <a:endParaRPr lang="tr-TR"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7000"/>
              </a:lnSpc>
              <a:spcAft>
                <a:spcPts val="0"/>
              </a:spcAft>
            </a:pPr>
            <a:r>
              <a:rPr lang="tr-TR" dirty="0">
                <a:latin typeface="Arial" panose="020B0604020202020204" pitchFamily="34" charset="0"/>
                <a:ea typeface="Arial" panose="020B0604020202020204" pitchFamily="34" charset="0"/>
                <a:cs typeface="Times New Roman" panose="02020603050405020304" pitchFamily="18" charset="0"/>
              </a:rPr>
              <a:t>3- Binanın doğu ve batı cephesinde ki sürme balkon doğramaları </a:t>
            </a:r>
            <a:r>
              <a:rPr lang="tr-TR" b="1" dirty="0">
                <a:latin typeface="Arial" panose="020B0604020202020204" pitchFamily="34" charset="0"/>
                <a:ea typeface="Arial" panose="020B0604020202020204" pitchFamily="34" charset="0"/>
                <a:cs typeface="Times New Roman" panose="02020603050405020304" pitchFamily="18" charset="0"/>
              </a:rPr>
              <a:t>KLEDİCO</a:t>
            </a:r>
            <a:r>
              <a:rPr lang="tr-TR" dirty="0">
                <a:latin typeface="Arial" panose="020B0604020202020204" pitchFamily="34" charset="0"/>
                <a:ea typeface="Arial" panose="020B0604020202020204" pitchFamily="34" charset="0"/>
                <a:cs typeface="Times New Roman" panose="02020603050405020304" pitchFamily="18" charset="0"/>
              </a:rPr>
              <a:t> ısı yalıtımlı özel seri üretimli Alüminyum malzemeden yapılacaktır. Camlar  Şişecam ısı ve güneş kontrollü olacaktır. balkon korkulukları.</a:t>
            </a:r>
            <a:endParaRPr lang="tr-TR"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7000"/>
              </a:lnSpc>
              <a:spcAft>
                <a:spcPts val="0"/>
              </a:spcAft>
            </a:pPr>
            <a:r>
              <a:rPr lang="tr-TR" dirty="0">
                <a:latin typeface="Arial" panose="020B0604020202020204" pitchFamily="34" charset="0"/>
                <a:ea typeface="Arial" panose="020B0604020202020204" pitchFamily="34" charset="0"/>
                <a:cs typeface="Times New Roman" panose="02020603050405020304" pitchFamily="18" charset="0"/>
              </a:rPr>
              <a:t> </a:t>
            </a:r>
            <a:endParaRPr lang="tr-TR"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7000"/>
              </a:lnSpc>
              <a:spcAft>
                <a:spcPts val="0"/>
              </a:spcAft>
            </a:pPr>
            <a:r>
              <a:rPr lang="tr-TR" dirty="0">
                <a:latin typeface="Arial" panose="020B0604020202020204" pitchFamily="34" charset="0"/>
                <a:ea typeface="Arial" panose="020B0604020202020204" pitchFamily="34" charset="0"/>
                <a:cs typeface="Times New Roman" panose="02020603050405020304" pitchFamily="18" charset="0"/>
              </a:rPr>
              <a:t>4-Binanın elektrik tesisatı TSE ’</a:t>
            </a:r>
            <a:r>
              <a:rPr lang="tr-TR" dirty="0" err="1">
                <a:latin typeface="Arial" panose="020B0604020202020204" pitchFamily="34" charset="0"/>
                <a:ea typeface="Arial" panose="020B0604020202020204" pitchFamily="34" charset="0"/>
                <a:cs typeface="Times New Roman" panose="02020603050405020304" pitchFamily="18" charset="0"/>
              </a:rPr>
              <a:t>li</a:t>
            </a:r>
            <a:r>
              <a:rPr lang="tr-TR" dirty="0">
                <a:latin typeface="Arial" panose="020B0604020202020204" pitchFamily="34" charset="0"/>
                <a:ea typeface="Arial" panose="020B0604020202020204" pitchFamily="34" charset="0"/>
                <a:cs typeface="Times New Roman" panose="02020603050405020304" pitchFamily="18" charset="0"/>
              </a:rPr>
              <a:t> olacaktır. Dairelere </a:t>
            </a:r>
            <a:r>
              <a:rPr lang="tr-TR" b="1" dirty="0">
                <a:latin typeface="Arial" panose="020B0604020202020204" pitchFamily="34" charset="0"/>
                <a:ea typeface="Arial" panose="020B0604020202020204" pitchFamily="34" charset="0"/>
                <a:cs typeface="Times New Roman" panose="02020603050405020304" pitchFamily="18" charset="0"/>
              </a:rPr>
              <a:t>ABB,LEGRAND </a:t>
            </a:r>
            <a:r>
              <a:rPr lang="tr-TR" dirty="0">
                <a:latin typeface="Arial" panose="020B0604020202020204" pitchFamily="34" charset="0"/>
                <a:ea typeface="Arial" panose="020B0604020202020204" pitchFamily="34" charset="0"/>
                <a:cs typeface="Times New Roman" panose="02020603050405020304" pitchFamily="18" charset="0"/>
              </a:rPr>
              <a:t>marka otomatik sigorta, pano ve kaçak akım rölesi takılacaktır.( TSE garantili)</a:t>
            </a:r>
            <a:endParaRPr lang="tr-TR"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7000"/>
              </a:lnSpc>
              <a:spcAft>
                <a:spcPts val="0"/>
              </a:spcAft>
            </a:pPr>
            <a:r>
              <a:rPr lang="tr-TR" dirty="0">
                <a:latin typeface="Arial" panose="020B0604020202020204" pitchFamily="34" charset="0"/>
                <a:ea typeface="Arial" panose="020B0604020202020204" pitchFamily="34" charset="0"/>
                <a:cs typeface="Times New Roman" panose="02020603050405020304" pitchFamily="18" charset="0"/>
              </a:rPr>
              <a:t> </a:t>
            </a:r>
            <a:endParaRPr lang="tr-TR"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7000"/>
              </a:lnSpc>
              <a:spcAft>
                <a:spcPts val="0"/>
              </a:spcAft>
            </a:pPr>
            <a:r>
              <a:rPr lang="tr-TR" dirty="0">
                <a:latin typeface="Arial" panose="020B0604020202020204" pitchFamily="34" charset="0"/>
                <a:ea typeface="Arial" panose="020B0604020202020204" pitchFamily="34" charset="0"/>
                <a:cs typeface="Times New Roman" panose="02020603050405020304" pitchFamily="18" charset="0"/>
              </a:rPr>
              <a:t>5-Elektrik sayaçlarının yerleri ve bağlantısı, binanın ana şebekeye bağlantısı ve benzeri işler TEDAŞ'ın belirlediği esaslar dâhilinde kullanıma hazır halde yapılacaktır.</a:t>
            </a:r>
            <a:endParaRPr lang="tr-TR"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7000"/>
              </a:lnSpc>
              <a:spcAft>
                <a:spcPts val="0"/>
              </a:spcAft>
            </a:pPr>
            <a:r>
              <a:rPr lang="tr-TR" dirty="0">
                <a:latin typeface="Arial" panose="020B0604020202020204" pitchFamily="34" charset="0"/>
                <a:ea typeface="Arial" panose="020B0604020202020204" pitchFamily="34" charset="0"/>
                <a:cs typeface="Times New Roman" panose="02020603050405020304" pitchFamily="18" charset="0"/>
              </a:rPr>
              <a:t> </a:t>
            </a:r>
            <a:endParaRPr lang="tr-TR"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7000"/>
              </a:lnSpc>
              <a:spcAft>
                <a:spcPts val="0"/>
              </a:spcAft>
            </a:pPr>
            <a:r>
              <a:rPr lang="tr-TR" dirty="0">
                <a:latin typeface="Arial" panose="020B0604020202020204" pitchFamily="34" charset="0"/>
                <a:ea typeface="Arial" panose="020B0604020202020204" pitchFamily="34" charset="0"/>
                <a:cs typeface="Times New Roman" panose="02020603050405020304" pitchFamily="18" charset="0"/>
              </a:rPr>
              <a:t> </a:t>
            </a:r>
            <a:endParaRPr lang="tr-TR"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7000"/>
              </a:lnSpc>
              <a:spcAft>
                <a:spcPts val="0"/>
              </a:spcAft>
            </a:pPr>
            <a:r>
              <a:rPr lang="tr-TR" dirty="0">
                <a:latin typeface="Arial" panose="020B0604020202020204" pitchFamily="34" charset="0"/>
                <a:ea typeface="Arial" panose="020B0604020202020204" pitchFamily="34" charset="0"/>
                <a:cs typeface="Times New Roman" panose="02020603050405020304" pitchFamily="18" charset="0"/>
              </a:rPr>
              <a:t>6-Salonda ve odalarda(en az 2 adet) yeterli sayıda topraklı priz, aydınlatma anahtarı, TV ve prizi konulacaktır. Mutfakta ilave olarak tezgâh üstünde ve altında muhtelif topraklı prizler konulacaktır. Banyoda çamaşır makinesi ve lavabo kenarında uygun yere topraklı priz konulacaktır. Bütün kullanılan priz ve anahtarlar topraklı olacaktır.</a:t>
            </a:r>
            <a:endParaRPr lang="tr-TR" sz="1600"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11" name="Resim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586204" cy="531566"/>
          </a:xfrm>
          <a:prstGeom prst="rect">
            <a:avLst/>
          </a:prstGeom>
        </p:spPr>
      </p:pic>
    </p:spTree>
    <p:extLst>
      <p:ext uri="{BB962C8B-B14F-4D97-AF65-F5344CB8AC3E}">
        <p14:creationId xmlns:p14="http://schemas.microsoft.com/office/powerpoint/2010/main" val="196585336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586204" cy="531566"/>
          </a:xfrm>
          <a:prstGeom prst="rect">
            <a:avLst/>
          </a:prstGeom>
        </p:spPr>
      </p:pic>
      <p:sp>
        <p:nvSpPr>
          <p:cNvPr id="3" name="Dikdörtgen 2"/>
          <p:cNvSpPr/>
          <p:nvPr/>
        </p:nvSpPr>
        <p:spPr>
          <a:xfrm>
            <a:off x="137160" y="822928"/>
            <a:ext cx="12054840" cy="5130507"/>
          </a:xfrm>
          <a:prstGeom prst="rect">
            <a:avLst/>
          </a:prstGeom>
        </p:spPr>
        <p:txBody>
          <a:bodyPr wrap="square">
            <a:spAutoFit/>
          </a:bodyPr>
          <a:lstStyle/>
          <a:p>
            <a:pPr algn="just">
              <a:lnSpc>
                <a:spcPct val="107000"/>
              </a:lnSpc>
              <a:spcAft>
                <a:spcPts val="0"/>
              </a:spcAft>
            </a:pPr>
            <a:r>
              <a:rPr lang="tr-TR" dirty="0">
                <a:latin typeface="Arial" panose="020B0604020202020204" pitchFamily="34" charset="0"/>
                <a:ea typeface="Arial" panose="020B0604020202020204" pitchFamily="34" charset="0"/>
                <a:cs typeface="Times New Roman" panose="02020603050405020304" pitchFamily="18" charset="0"/>
              </a:rPr>
              <a:t>7-Tüm odalar ve işlevler için elektrik panosunda ayrı otomatik sigorta kullanılacaktır.</a:t>
            </a:r>
            <a:endParaRPr lang="tr-TR"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7000"/>
              </a:lnSpc>
              <a:spcAft>
                <a:spcPts val="0"/>
              </a:spcAft>
            </a:pPr>
            <a:r>
              <a:rPr lang="tr-TR" dirty="0">
                <a:latin typeface="Arial" panose="020B0604020202020204" pitchFamily="34" charset="0"/>
                <a:ea typeface="Arial" panose="020B0604020202020204" pitchFamily="34" charset="0"/>
                <a:cs typeface="Times New Roman" panose="02020603050405020304" pitchFamily="18" charset="0"/>
              </a:rPr>
              <a:t> </a:t>
            </a:r>
            <a:endParaRPr lang="tr-TR"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7000"/>
              </a:lnSpc>
              <a:spcAft>
                <a:spcPts val="0"/>
              </a:spcAft>
            </a:pPr>
            <a:r>
              <a:rPr lang="tr-TR" dirty="0">
                <a:latin typeface="Arial" panose="020B0604020202020204" pitchFamily="34" charset="0"/>
                <a:ea typeface="Arial" panose="020B0604020202020204" pitchFamily="34" charset="0"/>
                <a:cs typeface="Times New Roman" panose="02020603050405020304" pitchFamily="18" charset="0"/>
              </a:rPr>
              <a:t>8-Temiz su ve pis su tesisatı projeye göre uygulaması yapılacaktır. En son teknolojiye göre düzenlenecek ve yapılacaktır. Temiz su boruları 1. sınıf olacak, pis su tesisatı sızdırmazlığı önleyecek ve yağmur boruları projeye uygun şekilde yapılacaktır. Pis su ve temiz su tesisatları, kullanılacaktır. Pis su tesisat boru çapları en az 3,2 kalınlıkta olacaktır. </a:t>
            </a:r>
            <a:endParaRPr lang="tr-TR"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7000"/>
              </a:lnSpc>
              <a:spcAft>
                <a:spcPts val="0"/>
              </a:spcAft>
            </a:pPr>
            <a:r>
              <a:rPr lang="tr-TR" dirty="0">
                <a:latin typeface="Arial" panose="020B0604020202020204" pitchFamily="34" charset="0"/>
                <a:ea typeface="Arial" panose="020B0604020202020204" pitchFamily="34" charset="0"/>
                <a:cs typeface="Times New Roman" panose="02020603050405020304" pitchFamily="18" charset="0"/>
              </a:rPr>
              <a:t> </a:t>
            </a:r>
            <a:endParaRPr lang="tr-TR"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7000"/>
              </a:lnSpc>
              <a:spcAft>
                <a:spcPts val="0"/>
              </a:spcAft>
            </a:pPr>
            <a:r>
              <a:rPr lang="tr-TR" dirty="0">
                <a:latin typeface="Arial" panose="020B0604020202020204" pitchFamily="34" charset="0"/>
                <a:ea typeface="Arial" panose="020B0604020202020204" pitchFamily="34" charset="0"/>
                <a:cs typeface="Times New Roman" panose="02020603050405020304" pitchFamily="18" charset="0"/>
              </a:rPr>
              <a:t>9- Pis su giderleri projelendirilirken Çamaşır makinesi, bulaşık makinesi, klima suyu gideri gibi beyaz eşyaların ihtiyacı olan giderler dikkate alınacak uygun yerlere gizlenerek sıva altı yapılacaktır.</a:t>
            </a:r>
            <a:endParaRPr lang="tr-TR"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7000"/>
              </a:lnSpc>
              <a:spcAft>
                <a:spcPts val="0"/>
              </a:spcAft>
            </a:pPr>
            <a:r>
              <a:rPr lang="tr-TR" dirty="0">
                <a:latin typeface="Arial" panose="020B0604020202020204" pitchFamily="34" charset="0"/>
                <a:ea typeface="Arial" panose="020B0604020202020204" pitchFamily="34" charset="0"/>
                <a:cs typeface="Times New Roman" panose="02020603050405020304" pitchFamily="18" charset="0"/>
              </a:rPr>
              <a:t> </a:t>
            </a:r>
            <a:endParaRPr lang="tr-TR"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7000"/>
              </a:lnSpc>
              <a:spcAft>
                <a:spcPts val="0"/>
              </a:spcAft>
            </a:pPr>
            <a:r>
              <a:rPr lang="tr-TR" dirty="0">
                <a:latin typeface="Arial" panose="020B0604020202020204" pitchFamily="34" charset="0"/>
                <a:ea typeface="Arial" panose="020B0604020202020204" pitchFamily="34" charset="0"/>
                <a:cs typeface="Times New Roman" panose="02020603050405020304" pitchFamily="18" charset="0"/>
              </a:rPr>
              <a:t>10- Çamaşır makinesi için sıcak ve soğuk su muslukları yapılacaktır.</a:t>
            </a:r>
            <a:endParaRPr lang="tr-TR"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7000"/>
              </a:lnSpc>
              <a:spcAft>
                <a:spcPts val="0"/>
              </a:spcAft>
            </a:pPr>
            <a:r>
              <a:rPr lang="tr-TR" dirty="0">
                <a:latin typeface="Arial" panose="020B0604020202020204" pitchFamily="34" charset="0"/>
                <a:ea typeface="Arial" panose="020B0604020202020204" pitchFamily="34" charset="0"/>
                <a:cs typeface="Times New Roman" panose="02020603050405020304" pitchFamily="18" charset="0"/>
              </a:rPr>
              <a:t> </a:t>
            </a:r>
            <a:endParaRPr lang="tr-TR"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7000"/>
              </a:lnSpc>
              <a:spcAft>
                <a:spcPts val="0"/>
              </a:spcAft>
            </a:pPr>
            <a:r>
              <a:rPr lang="tr-TR" dirty="0">
                <a:latin typeface="Arial" panose="020B0604020202020204" pitchFamily="34" charset="0"/>
                <a:ea typeface="Arial" panose="020B0604020202020204" pitchFamily="34" charset="0"/>
                <a:cs typeface="Times New Roman" panose="02020603050405020304" pitchFamily="18" charset="0"/>
              </a:rPr>
              <a:t>11- Banyo tabanı tesisat yerleri izole edilerek sızdırmazlık sağlanacak ve yer döşemesi yapılacaktır.</a:t>
            </a:r>
            <a:endParaRPr lang="tr-TR"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7000"/>
              </a:lnSpc>
              <a:spcAft>
                <a:spcPts val="0"/>
              </a:spcAft>
            </a:pPr>
            <a:r>
              <a:rPr lang="tr-TR" dirty="0">
                <a:latin typeface="Arial" panose="020B0604020202020204" pitchFamily="34" charset="0"/>
                <a:ea typeface="Arial" panose="020B0604020202020204" pitchFamily="34" charset="0"/>
                <a:cs typeface="Times New Roman" panose="02020603050405020304" pitchFamily="18" charset="0"/>
              </a:rPr>
              <a:t> </a:t>
            </a:r>
            <a:endParaRPr lang="tr-TR"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7000"/>
              </a:lnSpc>
              <a:spcAft>
                <a:spcPts val="0"/>
              </a:spcAft>
            </a:pPr>
            <a:r>
              <a:rPr lang="tr-TR" b="1" dirty="0">
                <a:latin typeface="Arial" panose="020B0604020202020204" pitchFamily="34" charset="0"/>
                <a:ea typeface="Arial" panose="020B0604020202020204" pitchFamily="34" charset="0"/>
                <a:cs typeface="Times New Roman" panose="02020603050405020304" pitchFamily="18" charset="0"/>
              </a:rPr>
              <a:t>12- </a:t>
            </a:r>
            <a:r>
              <a:rPr lang="tr-TR" dirty="0">
                <a:latin typeface="Arial" panose="020B0604020202020204" pitchFamily="34" charset="0"/>
                <a:ea typeface="Arial" panose="020B0604020202020204" pitchFamily="34" charset="0"/>
                <a:cs typeface="Times New Roman" panose="02020603050405020304" pitchFamily="18" charset="0"/>
              </a:rPr>
              <a:t>Binaya merkezi sistem uydu anten tertibatı kurulacak (çanaklar ve LNB '</a:t>
            </a:r>
            <a:r>
              <a:rPr lang="tr-TR" dirty="0" err="1">
                <a:latin typeface="Arial" panose="020B0604020202020204" pitchFamily="34" charset="0"/>
                <a:ea typeface="Arial" panose="020B0604020202020204" pitchFamily="34" charset="0"/>
                <a:cs typeface="Times New Roman" panose="02020603050405020304" pitchFamily="18" charset="0"/>
              </a:rPr>
              <a:t>ler</a:t>
            </a:r>
            <a:r>
              <a:rPr lang="tr-TR" dirty="0">
                <a:latin typeface="Arial" panose="020B0604020202020204" pitchFamily="34" charset="0"/>
                <a:ea typeface="Arial" panose="020B0604020202020204" pitchFamily="34" charset="0"/>
                <a:cs typeface="Times New Roman" panose="02020603050405020304" pitchFamily="18" charset="0"/>
              </a:rPr>
              <a:t> dâhil), salon ve diğer odalarda bağlantı prizleri olacaktır. Sistem  </a:t>
            </a:r>
            <a:r>
              <a:rPr lang="tr-TR" dirty="0" err="1">
                <a:latin typeface="Arial" panose="020B0604020202020204" pitchFamily="34" charset="0"/>
                <a:ea typeface="Arial" panose="020B0604020202020204" pitchFamily="34" charset="0"/>
                <a:cs typeface="Times New Roman" panose="02020603050405020304" pitchFamily="18" charset="0"/>
              </a:rPr>
              <a:t>Turksat</a:t>
            </a:r>
            <a:r>
              <a:rPr lang="tr-TR" dirty="0">
                <a:latin typeface="Arial" panose="020B0604020202020204" pitchFamily="34" charset="0"/>
                <a:ea typeface="Arial" panose="020B0604020202020204" pitchFamily="34" charset="0"/>
                <a:cs typeface="Times New Roman" panose="02020603050405020304" pitchFamily="18" charset="0"/>
              </a:rPr>
              <a:t>, </a:t>
            </a:r>
            <a:r>
              <a:rPr lang="tr-TR" dirty="0" err="1">
                <a:latin typeface="Arial" panose="020B0604020202020204" pitchFamily="34" charset="0"/>
                <a:ea typeface="Arial" panose="020B0604020202020204" pitchFamily="34" charset="0"/>
                <a:cs typeface="Times New Roman" panose="02020603050405020304" pitchFamily="18" charset="0"/>
              </a:rPr>
              <a:t>Hotbird</a:t>
            </a:r>
            <a:r>
              <a:rPr lang="tr-TR" dirty="0">
                <a:latin typeface="Arial" panose="020B0604020202020204" pitchFamily="34" charset="0"/>
                <a:ea typeface="Arial" panose="020B0604020202020204" pitchFamily="34" charset="0"/>
                <a:cs typeface="Times New Roman" panose="02020603050405020304" pitchFamily="18" charset="0"/>
              </a:rPr>
              <a:t> ve Digitürk yayınlarını ayrı çanaklar ile (3 Çanak) alacak şekilde </a:t>
            </a:r>
            <a:r>
              <a:rPr lang="tr-TR" dirty="0" err="1">
                <a:latin typeface="Arial" panose="020B0604020202020204" pitchFamily="34" charset="0"/>
                <a:ea typeface="Arial" panose="020B0604020202020204" pitchFamily="34" charset="0"/>
                <a:cs typeface="Times New Roman" panose="02020603050405020304" pitchFamily="18" charset="0"/>
              </a:rPr>
              <a:t>Multiswitch</a:t>
            </a:r>
            <a:r>
              <a:rPr lang="tr-TR" dirty="0">
                <a:latin typeface="Arial" panose="020B0604020202020204" pitchFamily="34" charset="0"/>
                <a:ea typeface="Arial" panose="020B0604020202020204" pitchFamily="34" charset="0"/>
                <a:cs typeface="Times New Roman" panose="02020603050405020304" pitchFamily="18" charset="0"/>
              </a:rPr>
              <a:t> konularak kurulacak ve her prize canlı sinyal gelecek şekilde daireler ile odalara ayrı ayrı dağıtılacaktır.</a:t>
            </a:r>
            <a:endParaRPr lang="tr-TR" sz="16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4670414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586204" cy="531566"/>
          </a:xfrm>
          <a:prstGeom prst="rect">
            <a:avLst/>
          </a:prstGeom>
        </p:spPr>
      </p:pic>
      <p:sp>
        <p:nvSpPr>
          <p:cNvPr id="2" name="Dikdörtgen 1"/>
          <p:cNvSpPr/>
          <p:nvPr/>
        </p:nvSpPr>
        <p:spPr>
          <a:xfrm>
            <a:off x="213360" y="531566"/>
            <a:ext cx="11978640" cy="6612323"/>
          </a:xfrm>
          <a:prstGeom prst="rect">
            <a:avLst/>
          </a:prstGeom>
        </p:spPr>
        <p:txBody>
          <a:bodyPr wrap="square">
            <a:spAutoFit/>
          </a:bodyPr>
          <a:lstStyle/>
          <a:p>
            <a:pPr algn="just">
              <a:lnSpc>
                <a:spcPct val="107000"/>
              </a:lnSpc>
              <a:spcAft>
                <a:spcPts val="0"/>
              </a:spcAft>
            </a:pPr>
            <a:r>
              <a:rPr lang="tr-TR" dirty="0">
                <a:latin typeface="Arial" panose="020B0604020202020204" pitchFamily="34" charset="0"/>
                <a:ea typeface="Arial" panose="020B0604020202020204" pitchFamily="34" charset="0"/>
                <a:cs typeface="Times New Roman" panose="02020603050405020304" pitchFamily="18" charset="0"/>
              </a:rPr>
              <a:t>13- Merkezi </a:t>
            </a:r>
            <a:r>
              <a:rPr lang="tr-TR" dirty="0" err="1">
                <a:latin typeface="Arial" panose="020B0604020202020204" pitchFamily="34" charset="0"/>
                <a:ea typeface="Arial" panose="020B0604020202020204" pitchFamily="34" charset="0"/>
                <a:cs typeface="Times New Roman" panose="02020603050405020304" pitchFamily="18" charset="0"/>
              </a:rPr>
              <a:t>cascat</a:t>
            </a:r>
            <a:r>
              <a:rPr lang="tr-TR" dirty="0">
                <a:latin typeface="Arial" panose="020B0604020202020204" pitchFamily="34" charset="0"/>
                <a:ea typeface="Arial" panose="020B0604020202020204" pitchFamily="34" charset="0"/>
                <a:cs typeface="Times New Roman" panose="02020603050405020304" pitchFamily="18" charset="0"/>
              </a:rPr>
              <a:t> sistemi yapılıp daire içlerinde yerden ısıtma </a:t>
            </a:r>
            <a:r>
              <a:rPr lang="tr-TR" b="1" dirty="0">
                <a:latin typeface="Arial" panose="020B0604020202020204" pitchFamily="34" charset="0"/>
                <a:ea typeface="Arial" panose="020B0604020202020204" pitchFamily="34" charset="0"/>
                <a:cs typeface="Times New Roman" panose="02020603050405020304" pitchFamily="18" charset="0"/>
              </a:rPr>
              <a:t>FRANKSİE</a:t>
            </a:r>
            <a:r>
              <a:rPr lang="tr-TR" dirty="0">
                <a:latin typeface="Arial" panose="020B0604020202020204" pitchFamily="34" charset="0"/>
                <a:ea typeface="Arial" panose="020B0604020202020204" pitchFamily="34" charset="0"/>
                <a:cs typeface="Times New Roman" panose="02020603050405020304" pitchFamily="18" charset="0"/>
              </a:rPr>
              <a:t> marka ısıtma sistemi kurulacaktır. </a:t>
            </a:r>
            <a:endParaRPr lang="tr-TR"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7000"/>
              </a:lnSpc>
              <a:spcAft>
                <a:spcPts val="0"/>
              </a:spcAft>
            </a:pPr>
            <a:r>
              <a:rPr lang="tr-TR" dirty="0">
                <a:latin typeface="Arial" panose="020B0604020202020204" pitchFamily="34" charset="0"/>
                <a:ea typeface="Arial" panose="020B0604020202020204" pitchFamily="34" charset="0"/>
                <a:cs typeface="Times New Roman" panose="02020603050405020304" pitchFamily="18" charset="0"/>
              </a:rPr>
              <a:t> </a:t>
            </a:r>
            <a:endParaRPr lang="tr-TR"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7000"/>
              </a:lnSpc>
              <a:spcAft>
                <a:spcPts val="0"/>
              </a:spcAft>
            </a:pPr>
            <a:r>
              <a:rPr lang="tr-TR" dirty="0">
                <a:latin typeface="Arial" panose="020B0604020202020204" pitchFamily="34" charset="0"/>
                <a:ea typeface="Arial" panose="020B0604020202020204" pitchFamily="34" charset="0"/>
                <a:cs typeface="Times New Roman" panose="02020603050405020304" pitchFamily="18" charset="0"/>
              </a:rPr>
              <a:t> </a:t>
            </a:r>
            <a:endParaRPr lang="tr-TR"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7000"/>
              </a:lnSpc>
              <a:spcAft>
                <a:spcPts val="0"/>
              </a:spcAft>
            </a:pPr>
            <a:r>
              <a:rPr lang="tr-TR" dirty="0">
                <a:latin typeface="Arial" panose="020B0604020202020204" pitchFamily="34" charset="0"/>
                <a:ea typeface="Arial" panose="020B0604020202020204" pitchFamily="34" charset="0"/>
                <a:cs typeface="Times New Roman" panose="02020603050405020304" pitchFamily="18" charset="0"/>
              </a:rPr>
              <a:t>14- Klima alt yapı sistem yapılacaktır. </a:t>
            </a:r>
            <a:endParaRPr lang="tr-TR"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7000"/>
              </a:lnSpc>
              <a:spcAft>
                <a:spcPts val="0"/>
              </a:spcAft>
            </a:pPr>
            <a:r>
              <a:rPr lang="tr-TR" dirty="0">
                <a:latin typeface="Arial" panose="020B0604020202020204" pitchFamily="34" charset="0"/>
                <a:ea typeface="Arial" panose="020B0604020202020204" pitchFamily="34" charset="0"/>
                <a:cs typeface="Times New Roman" panose="02020603050405020304" pitchFamily="18" charset="0"/>
              </a:rPr>
              <a:t>15-Projeye ve mevzuata uygun, yeşil etiket alınabilecek standartlarda ACE marka asansör konulacaktır. </a:t>
            </a:r>
            <a:endParaRPr lang="tr-TR"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7000"/>
              </a:lnSpc>
              <a:spcAft>
                <a:spcPts val="0"/>
              </a:spcAft>
            </a:pPr>
            <a:r>
              <a:rPr lang="tr-TR" dirty="0">
                <a:latin typeface="Arial" panose="020B0604020202020204" pitchFamily="34" charset="0"/>
                <a:ea typeface="Arial" panose="020B0604020202020204" pitchFamily="34" charset="0"/>
                <a:cs typeface="Times New Roman" panose="02020603050405020304" pitchFamily="18" charset="0"/>
              </a:rPr>
              <a:t> </a:t>
            </a:r>
            <a:endParaRPr lang="tr-TR"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7000"/>
              </a:lnSpc>
              <a:spcAft>
                <a:spcPts val="0"/>
              </a:spcAft>
            </a:pPr>
            <a:r>
              <a:rPr lang="tr-TR" dirty="0">
                <a:latin typeface="Arial" panose="020B0604020202020204" pitchFamily="34" charset="0"/>
                <a:ea typeface="Arial" panose="020B0604020202020204" pitchFamily="34" charset="0"/>
                <a:cs typeface="Times New Roman" panose="02020603050405020304" pitchFamily="18" charset="0"/>
              </a:rPr>
              <a:t>16- BİNA GİRİŞİ; binanın konseptine uygun müteahhittin tasarım kararına uygun dekoratif malzemeler ile dizayn edilecektir. Kontrollü geçiş sistemi kurulacaktır.</a:t>
            </a:r>
            <a:endParaRPr lang="tr-TR"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7000"/>
              </a:lnSpc>
              <a:spcAft>
                <a:spcPts val="0"/>
              </a:spcAft>
            </a:pPr>
            <a:r>
              <a:rPr lang="tr-TR" dirty="0">
                <a:latin typeface="Arial" panose="020B0604020202020204" pitchFamily="34" charset="0"/>
                <a:ea typeface="Arial" panose="020B0604020202020204" pitchFamily="34" charset="0"/>
                <a:cs typeface="Times New Roman" panose="02020603050405020304" pitchFamily="18" charset="0"/>
              </a:rPr>
              <a:t> </a:t>
            </a:r>
            <a:endParaRPr lang="tr-TR"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7000"/>
              </a:lnSpc>
              <a:spcAft>
                <a:spcPts val="0"/>
              </a:spcAft>
            </a:pPr>
            <a:r>
              <a:rPr lang="tr-TR" dirty="0">
                <a:latin typeface="Arial" panose="020B0604020202020204" pitchFamily="34" charset="0"/>
                <a:ea typeface="Arial" panose="020B0604020202020204" pitchFamily="34" charset="0"/>
                <a:cs typeface="Times New Roman" panose="02020603050405020304" pitchFamily="18" charset="0"/>
              </a:rPr>
              <a:t>17- Daire girişinde akıllı ev sistemi bulunacak olup özellikleri satıcı tarafından belirlenecektir.</a:t>
            </a:r>
            <a:endParaRPr lang="tr-TR"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7000"/>
              </a:lnSpc>
              <a:spcAft>
                <a:spcPts val="0"/>
              </a:spcAft>
            </a:pPr>
            <a:r>
              <a:rPr lang="tr-TR" dirty="0">
                <a:latin typeface="Arial" panose="020B0604020202020204" pitchFamily="34" charset="0"/>
                <a:ea typeface="Arial" panose="020B0604020202020204" pitchFamily="34" charset="0"/>
                <a:cs typeface="Times New Roman" panose="02020603050405020304" pitchFamily="18" charset="0"/>
              </a:rPr>
              <a:t> </a:t>
            </a:r>
            <a:endParaRPr lang="tr-TR"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7000"/>
              </a:lnSpc>
              <a:spcAft>
                <a:spcPts val="0"/>
              </a:spcAft>
            </a:pPr>
            <a:r>
              <a:rPr lang="tr-TR" dirty="0">
                <a:latin typeface="Arial" panose="020B0604020202020204" pitchFamily="34" charset="0"/>
                <a:ea typeface="Arial" panose="020B0604020202020204" pitchFamily="34" charset="0"/>
                <a:cs typeface="Times New Roman" panose="02020603050405020304" pitchFamily="18" charset="0"/>
              </a:rPr>
              <a:t>18- Daire antrelerinde giriş kapısına yakın uygun yerlerde vestiyer yapılacaktır.</a:t>
            </a:r>
            <a:endParaRPr lang="tr-TR"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7000"/>
              </a:lnSpc>
              <a:spcAft>
                <a:spcPts val="0"/>
              </a:spcAft>
            </a:pPr>
            <a:r>
              <a:rPr lang="tr-TR" dirty="0">
                <a:latin typeface="Arial" panose="020B0604020202020204" pitchFamily="34" charset="0"/>
                <a:ea typeface="Arial" panose="020B0604020202020204" pitchFamily="34" charset="0"/>
                <a:cs typeface="Times New Roman" panose="02020603050405020304" pitchFamily="18" charset="0"/>
              </a:rPr>
              <a:t> </a:t>
            </a:r>
            <a:endParaRPr lang="tr-TR"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7000"/>
              </a:lnSpc>
              <a:spcAft>
                <a:spcPts val="0"/>
              </a:spcAft>
            </a:pPr>
            <a:r>
              <a:rPr lang="tr-TR" dirty="0">
                <a:latin typeface="Arial" panose="020B0604020202020204" pitchFamily="34" charset="0"/>
                <a:ea typeface="Arial" panose="020B0604020202020204" pitchFamily="34" charset="0"/>
                <a:cs typeface="Times New Roman" panose="02020603050405020304" pitchFamily="18" charset="0"/>
              </a:rPr>
              <a:t>19- Salon, odalar, antre ve balkon tavanında asma tavan uygulaması</a:t>
            </a:r>
            <a:r>
              <a:rPr lang="tr-TR" b="1" dirty="0">
                <a:latin typeface="Arial" panose="020B0604020202020204" pitchFamily="34" charset="0"/>
                <a:ea typeface="Arial" panose="020B0604020202020204" pitchFamily="34" charset="0"/>
                <a:cs typeface="Times New Roman" panose="02020603050405020304" pitchFamily="18" charset="0"/>
              </a:rPr>
              <a:t> </a:t>
            </a:r>
            <a:r>
              <a:rPr lang="tr-TR" dirty="0">
                <a:latin typeface="Arial" panose="020B0604020202020204" pitchFamily="34" charset="0"/>
                <a:ea typeface="Arial" panose="020B0604020202020204" pitchFamily="34" charset="0"/>
                <a:cs typeface="Times New Roman" panose="02020603050405020304" pitchFamily="18" charset="0"/>
              </a:rPr>
              <a:t>yapılacaktır.  </a:t>
            </a:r>
            <a:endParaRPr lang="tr-TR"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7000"/>
              </a:lnSpc>
              <a:spcAft>
                <a:spcPts val="0"/>
              </a:spcAft>
            </a:pPr>
            <a:r>
              <a:rPr lang="tr-TR" dirty="0">
                <a:latin typeface="Arial" panose="020B0604020202020204" pitchFamily="34" charset="0"/>
                <a:ea typeface="Arial" panose="020B0604020202020204" pitchFamily="34" charset="0"/>
                <a:cs typeface="Times New Roman" panose="02020603050405020304" pitchFamily="18" charset="0"/>
              </a:rPr>
              <a:t> </a:t>
            </a:r>
            <a:endParaRPr lang="tr-TR"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7000"/>
              </a:lnSpc>
              <a:spcAft>
                <a:spcPts val="0"/>
              </a:spcAft>
            </a:pPr>
            <a:r>
              <a:rPr lang="tr-TR" dirty="0">
                <a:latin typeface="Arial" panose="020B0604020202020204" pitchFamily="34" charset="0"/>
                <a:ea typeface="Arial" panose="020B0604020202020204" pitchFamily="34" charset="0"/>
                <a:cs typeface="Times New Roman" panose="02020603050405020304" pitchFamily="18" charset="0"/>
              </a:rPr>
              <a:t>20-Oda ve salon bölümlerine 8/10 mm 1. sınıf  </a:t>
            </a:r>
            <a:r>
              <a:rPr lang="tr-TR" dirty="0" err="1">
                <a:latin typeface="Arial" panose="020B0604020202020204" pitchFamily="34" charset="0"/>
                <a:ea typeface="Arial" panose="020B0604020202020204" pitchFamily="34" charset="0"/>
                <a:cs typeface="Times New Roman" panose="02020603050405020304" pitchFamily="18" charset="0"/>
              </a:rPr>
              <a:t>vitra</a:t>
            </a:r>
            <a:r>
              <a:rPr lang="tr-TR" dirty="0">
                <a:latin typeface="Arial" panose="020B0604020202020204" pitchFamily="34" charset="0"/>
                <a:ea typeface="Arial" panose="020B0604020202020204" pitchFamily="34" charset="0"/>
                <a:cs typeface="Times New Roman" panose="02020603050405020304" pitchFamily="18" charset="0"/>
              </a:rPr>
              <a:t> marka seramik yapılacaktır </a:t>
            </a:r>
            <a:endParaRPr lang="tr-TR"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7000"/>
              </a:lnSpc>
              <a:spcAft>
                <a:spcPts val="0"/>
              </a:spcAft>
            </a:pPr>
            <a:r>
              <a:rPr lang="tr-TR" dirty="0">
                <a:latin typeface="Arial" panose="020B0604020202020204" pitchFamily="34" charset="0"/>
                <a:ea typeface="Arial" panose="020B0604020202020204" pitchFamily="34" charset="0"/>
                <a:cs typeface="Times New Roman" panose="02020603050405020304" pitchFamily="18" charset="0"/>
              </a:rPr>
              <a:t> </a:t>
            </a:r>
            <a:endParaRPr lang="tr-TR"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7000"/>
              </a:lnSpc>
              <a:spcAft>
                <a:spcPts val="0"/>
              </a:spcAft>
            </a:pPr>
            <a:r>
              <a:rPr lang="tr-TR" dirty="0">
                <a:latin typeface="Arial" panose="020B0604020202020204" pitchFamily="34" charset="0"/>
                <a:ea typeface="Arial" panose="020B0604020202020204" pitchFamily="34" charset="0"/>
                <a:cs typeface="Times New Roman" panose="02020603050405020304" pitchFamily="18" charset="0"/>
              </a:rPr>
              <a:t>21- Tüm oda ve salon duvarlarına </a:t>
            </a:r>
            <a:r>
              <a:rPr lang="tr-TR" b="1" dirty="0">
                <a:latin typeface="Arial" panose="020B0604020202020204" pitchFamily="34" charset="0"/>
                <a:ea typeface="Arial" panose="020B0604020202020204" pitchFamily="34" charset="0"/>
                <a:cs typeface="Times New Roman" panose="02020603050405020304" pitchFamily="18" charset="0"/>
              </a:rPr>
              <a:t>BAUMİT </a:t>
            </a:r>
            <a:r>
              <a:rPr lang="tr-TR" dirty="0">
                <a:latin typeface="Arial" panose="020B0604020202020204" pitchFamily="34" charset="0"/>
                <a:ea typeface="Arial" panose="020B0604020202020204" pitchFamily="34" charset="0"/>
                <a:cs typeface="Times New Roman" panose="02020603050405020304" pitchFamily="18" charset="0"/>
              </a:rPr>
              <a:t>marka alçı ve  boya uygulanacaktır.</a:t>
            </a:r>
            <a:endParaRPr lang="tr-TR"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7000"/>
              </a:lnSpc>
              <a:spcAft>
                <a:spcPts val="0"/>
              </a:spcAft>
            </a:pPr>
            <a:r>
              <a:rPr lang="tr-TR" dirty="0">
                <a:latin typeface="Arial" panose="020B0604020202020204" pitchFamily="34" charset="0"/>
                <a:ea typeface="Arial" panose="020B0604020202020204" pitchFamily="34" charset="0"/>
                <a:cs typeface="Times New Roman" panose="02020603050405020304" pitchFamily="18" charset="0"/>
              </a:rPr>
              <a:t> </a:t>
            </a:r>
            <a:endParaRPr lang="tr-TR"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7000"/>
              </a:lnSpc>
              <a:spcAft>
                <a:spcPts val="0"/>
              </a:spcAft>
            </a:pPr>
            <a:r>
              <a:rPr lang="tr-TR" dirty="0">
                <a:latin typeface="Arial" panose="020B0604020202020204" pitchFamily="34" charset="0"/>
                <a:ea typeface="Arial" panose="020B0604020202020204" pitchFamily="34" charset="0"/>
                <a:cs typeface="Times New Roman" panose="02020603050405020304" pitchFamily="18" charset="0"/>
              </a:rPr>
              <a:t>22- Mutfak projeye uygun olarak MDF Lam gövde proje konseptine uygun kısmı lake, kısmi kaplama  malzemeden yapılacaktır.</a:t>
            </a:r>
            <a:endParaRPr lang="tr-TR"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7000"/>
              </a:lnSpc>
              <a:spcAft>
                <a:spcPts val="0"/>
              </a:spcAft>
            </a:pPr>
            <a:r>
              <a:rPr lang="tr-TR" dirty="0">
                <a:latin typeface="Arial" panose="020B0604020202020204" pitchFamily="34" charset="0"/>
                <a:ea typeface="Arial" panose="020B0604020202020204" pitchFamily="34" charset="0"/>
                <a:cs typeface="Times New Roman" panose="02020603050405020304" pitchFamily="18" charset="0"/>
              </a:rPr>
              <a:t> </a:t>
            </a:r>
            <a:endParaRPr lang="tr-TR" sz="16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7716283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
            <a:ext cx="975360" cy="326860"/>
          </a:xfrm>
          <a:prstGeom prst="rect">
            <a:avLst/>
          </a:prstGeom>
        </p:spPr>
      </p:pic>
      <p:sp>
        <p:nvSpPr>
          <p:cNvPr id="2" name="Dikdörtgen 1"/>
          <p:cNvSpPr/>
          <p:nvPr/>
        </p:nvSpPr>
        <p:spPr>
          <a:xfrm>
            <a:off x="0" y="326861"/>
            <a:ext cx="12085320" cy="6908686"/>
          </a:xfrm>
          <a:prstGeom prst="rect">
            <a:avLst/>
          </a:prstGeom>
        </p:spPr>
        <p:txBody>
          <a:bodyPr wrap="square">
            <a:spAutoFit/>
          </a:bodyPr>
          <a:lstStyle/>
          <a:p>
            <a:pPr algn="just">
              <a:lnSpc>
                <a:spcPct val="107000"/>
              </a:lnSpc>
              <a:spcAft>
                <a:spcPts val="0"/>
              </a:spcAft>
            </a:pPr>
            <a:r>
              <a:rPr lang="tr-TR" dirty="0">
                <a:latin typeface="Arial" panose="020B0604020202020204" pitchFamily="34" charset="0"/>
                <a:ea typeface="Arial" panose="020B0604020202020204" pitchFamily="34" charset="0"/>
                <a:cs typeface="Times New Roman" panose="02020603050405020304" pitchFamily="18" charset="0"/>
              </a:rPr>
              <a:t>23- Mutfak, Koridor, Antre zeminleri </a:t>
            </a:r>
            <a:r>
              <a:rPr lang="tr-TR" b="1" dirty="0">
                <a:latin typeface="Arial" panose="020B0604020202020204" pitchFamily="34" charset="0"/>
                <a:ea typeface="Arial" panose="020B0604020202020204" pitchFamily="34" charset="0"/>
                <a:cs typeface="Times New Roman" panose="02020603050405020304" pitchFamily="18" charset="0"/>
              </a:rPr>
              <a:t>VİTRA </a:t>
            </a:r>
            <a:r>
              <a:rPr lang="tr-TR" dirty="0">
                <a:latin typeface="Arial" panose="020B0604020202020204" pitchFamily="34" charset="0"/>
                <a:ea typeface="Arial" panose="020B0604020202020204" pitchFamily="34" charset="0"/>
                <a:cs typeface="Times New Roman" panose="02020603050405020304" pitchFamily="18" charset="0"/>
              </a:rPr>
              <a:t>marka seramik yapılacaktır. Seçimler müteahhit tarafından yapılacaktır.</a:t>
            </a:r>
            <a:endParaRPr lang="tr-TR"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7000"/>
              </a:lnSpc>
              <a:spcAft>
                <a:spcPts val="0"/>
              </a:spcAft>
            </a:pPr>
            <a:r>
              <a:rPr lang="tr-TR" dirty="0">
                <a:latin typeface="Arial" panose="020B0604020202020204" pitchFamily="34" charset="0"/>
                <a:ea typeface="Arial" panose="020B0604020202020204" pitchFamily="34" charset="0"/>
                <a:cs typeface="Times New Roman" panose="02020603050405020304" pitchFamily="18" charset="0"/>
              </a:rPr>
              <a:t> </a:t>
            </a:r>
            <a:endParaRPr lang="tr-TR"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7000"/>
              </a:lnSpc>
              <a:spcAft>
                <a:spcPts val="0"/>
              </a:spcAft>
            </a:pPr>
            <a:r>
              <a:rPr lang="tr-TR" dirty="0">
                <a:latin typeface="Arial" panose="020B0604020202020204" pitchFamily="34" charset="0"/>
                <a:ea typeface="Arial" panose="020B0604020202020204" pitchFamily="34" charset="0"/>
                <a:cs typeface="Times New Roman" panose="02020603050405020304" pitchFamily="18" charset="0"/>
              </a:rPr>
              <a:t>24- Mutfak tezgahı konsepte uygun Seramik porselen ,mermer, granit veya akrilik tezgah kullanılacaktır. Seçimler müteahhit tarafından yapılacaktır.</a:t>
            </a:r>
            <a:endParaRPr lang="tr-TR"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7000"/>
              </a:lnSpc>
              <a:spcAft>
                <a:spcPts val="0"/>
              </a:spcAft>
            </a:pPr>
            <a:r>
              <a:rPr lang="tr-TR" dirty="0">
                <a:latin typeface="Arial" panose="020B0604020202020204" pitchFamily="34" charset="0"/>
                <a:ea typeface="Arial" panose="020B0604020202020204" pitchFamily="34" charset="0"/>
                <a:cs typeface="Times New Roman" panose="02020603050405020304" pitchFamily="18" charset="0"/>
              </a:rPr>
              <a:t> </a:t>
            </a:r>
            <a:endParaRPr lang="tr-TR"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7000"/>
              </a:lnSpc>
              <a:spcAft>
                <a:spcPts val="0"/>
              </a:spcAft>
            </a:pPr>
            <a:r>
              <a:rPr lang="tr-TR" dirty="0">
                <a:latin typeface="Arial" panose="020B0604020202020204" pitchFamily="34" charset="0"/>
                <a:ea typeface="Arial" panose="020B0604020202020204" pitchFamily="34" charset="0"/>
                <a:cs typeface="Times New Roman" panose="02020603050405020304" pitchFamily="18" charset="0"/>
              </a:rPr>
              <a:t>25- Mutfaklarda </a:t>
            </a:r>
            <a:r>
              <a:rPr lang="tr-TR" b="1" dirty="0" err="1">
                <a:latin typeface="Arial" panose="020B0604020202020204" pitchFamily="34" charset="0"/>
                <a:ea typeface="Arial" panose="020B0604020202020204" pitchFamily="34" charset="0"/>
                <a:cs typeface="Times New Roman" panose="02020603050405020304" pitchFamily="18" charset="0"/>
              </a:rPr>
              <a:t>FRANKE,Arçelik</a:t>
            </a:r>
            <a:r>
              <a:rPr lang="tr-TR" b="1" dirty="0">
                <a:latin typeface="Arial" panose="020B0604020202020204" pitchFamily="34" charset="0"/>
                <a:ea typeface="Arial" panose="020B0604020202020204" pitchFamily="34" charset="0"/>
                <a:cs typeface="Times New Roman" panose="02020603050405020304" pitchFamily="18" charset="0"/>
              </a:rPr>
              <a:t>, SİMENS, TEKA</a:t>
            </a:r>
            <a:r>
              <a:rPr lang="tr-TR" dirty="0">
                <a:latin typeface="Arial" panose="020B0604020202020204" pitchFamily="34" charset="0"/>
                <a:ea typeface="Arial" panose="020B0604020202020204" pitchFamily="34" charset="0"/>
                <a:cs typeface="Times New Roman" panose="02020603050405020304" pitchFamily="18" charset="0"/>
              </a:rPr>
              <a:t> marka cam yüzeyli ocak, davlumbaz, fırın seti, konulacaktır</a:t>
            </a:r>
            <a:endParaRPr lang="tr-TR"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7000"/>
              </a:lnSpc>
              <a:spcAft>
                <a:spcPts val="0"/>
              </a:spcAft>
            </a:pPr>
            <a:r>
              <a:rPr lang="tr-TR" dirty="0">
                <a:latin typeface="Arial" panose="020B0604020202020204" pitchFamily="34" charset="0"/>
                <a:ea typeface="Arial" panose="020B0604020202020204" pitchFamily="34" charset="0"/>
                <a:cs typeface="Times New Roman" panose="02020603050405020304" pitchFamily="18" charset="0"/>
              </a:rPr>
              <a:t> </a:t>
            </a:r>
            <a:endParaRPr lang="tr-TR"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7000"/>
              </a:lnSpc>
              <a:spcAft>
                <a:spcPts val="0"/>
              </a:spcAft>
            </a:pPr>
            <a:r>
              <a:rPr lang="tr-TR" dirty="0">
                <a:latin typeface="Arial" panose="020B0604020202020204" pitchFamily="34" charset="0"/>
                <a:ea typeface="Arial" panose="020B0604020202020204" pitchFamily="34" charset="0"/>
                <a:cs typeface="Times New Roman" panose="02020603050405020304" pitchFamily="18" charset="0"/>
              </a:rPr>
              <a:t>26- Banyo yer ve duvar seramikleri </a:t>
            </a:r>
            <a:r>
              <a:rPr lang="tr-TR" b="1" dirty="0">
                <a:latin typeface="Arial" panose="020B0604020202020204" pitchFamily="34" charset="0"/>
                <a:ea typeface="Arial" panose="020B0604020202020204" pitchFamily="34" charset="0"/>
                <a:cs typeface="Times New Roman" panose="02020603050405020304" pitchFamily="18" charset="0"/>
              </a:rPr>
              <a:t>VİTRA</a:t>
            </a:r>
            <a:r>
              <a:rPr lang="tr-TR" dirty="0">
                <a:latin typeface="Arial" panose="020B0604020202020204" pitchFamily="34" charset="0"/>
                <a:ea typeface="Arial" panose="020B0604020202020204" pitchFamily="34" charset="0"/>
                <a:cs typeface="Times New Roman" panose="02020603050405020304" pitchFamily="18" charset="0"/>
              </a:rPr>
              <a:t> marka seramik yapılacaktır. </a:t>
            </a:r>
            <a:endParaRPr lang="tr-TR"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7000"/>
              </a:lnSpc>
              <a:spcAft>
                <a:spcPts val="0"/>
              </a:spcAft>
            </a:pPr>
            <a:r>
              <a:rPr lang="tr-TR" dirty="0">
                <a:latin typeface="Arial" panose="020B0604020202020204" pitchFamily="34" charset="0"/>
                <a:ea typeface="Arial" panose="020B0604020202020204" pitchFamily="34" charset="0"/>
                <a:cs typeface="Times New Roman" panose="02020603050405020304" pitchFamily="18" charset="0"/>
              </a:rPr>
              <a:t> </a:t>
            </a:r>
            <a:endParaRPr lang="tr-TR"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7000"/>
              </a:lnSpc>
              <a:spcAft>
                <a:spcPts val="0"/>
              </a:spcAft>
            </a:pPr>
            <a:r>
              <a:rPr lang="tr-TR" dirty="0">
                <a:latin typeface="Arial" panose="020B0604020202020204" pitchFamily="34" charset="0"/>
                <a:ea typeface="Arial" panose="020B0604020202020204" pitchFamily="34" charset="0"/>
                <a:cs typeface="Times New Roman" panose="02020603050405020304" pitchFamily="18" charset="0"/>
              </a:rPr>
              <a:t>27- Rezervuarlar gömme tip olacaktır. </a:t>
            </a:r>
            <a:r>
              <a:rPr lang="tr-TR" b="1" dirty="0">
                <a:latin typeface="Arial" panose="020B0604020202020204" pitchFamily="34" charset="0"/>
                <a:ea typeface="Arial" panose="020B0604020202020204" pitchFamily="34" charset="0"/>
                <a:cs typeface="Times New Roman" panose="02020603050405020304" pitchFamily="18" charset="0"/>
              </a:rPr>
              <a:t>VİTRA </a:t>
            </a:r>
            <a:r>
              <a:rPr lang="tr-TR" dirty="0">
                <a:latin typeface="Arial" panose="020B0604020202020204" pitchFamily="34" charset="0"/>
                <a:ea typeface="Arial" panose="020B0604020202020204" pitchFamily="34" charset="0"/>
                <a:cs typeface="Times New Roman" panose="02020603050405020304" pitchFamily="18" charset="0"/>
              </a:rPr>
              <a:t>marka olacaktır</a:t>
            </a:r>
            <a:endParaRPr lang="tr-TR"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7000"/>
              </a:lnSpc>
              <a:spcAft>
                <a:spcPts val="0"/>
              </a:spcAft>
            </a:pPr>
            <a:r>
              <a:rPr lang="tr-TR" dirty="0">
                <a:latin typeface="Arial" panose="020B0604020202020204" pitchFamily="34" charset="0"/>
                <a:ea typeface="Arial" panose="020B0604020202020204" pitchFamily="34" charset="0"/>
                <a:cs typeface="Times New Roman" panose="02020603050405020304" pitchFamily="18" charset="0"/>
              </a:rPr>
              <a:t>.</a:t>
            </a:r>
            <a:endParaRPr lang="tr-TR"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7000"/>
              </a:lnSpc>
              <a:spcAft>
                <a:spcPts val="0"/>
              </a:spcAft>
            </a:pPr>
            <a:r>
              <a:rPr lang="tr-TR" dirty="0">
                <a:latin typeface="Arial" panose="020B0604020202020204" pitchFamily="34" charset="0"/>
                <a:ea typeface="Arial" panose="020B0604020202020204" pitchFamily="34" charset="0"/>
                <a:cs typeface="Times New Roman" panose="02020603050405020304" pitchFamily="18" charset="0"/>
              </a:rPr>
              <a:t>28- Bataryalar  </a:t>
            </a:r>
            <a:r>
              <a:rPr lang="tr-TR" b="1" dirty="0">
                <a:latin typeface="Arial" panose="020B0604020202020204" pitchFamily="34" charset="0"/>
                <a:ea typeface="Arial" panose="020B0604020202020204" pitchFamily="34" charset="0"/>
                <a:cs typeface="Times New Roman" panose="02020603050405020304" pitchFamily="18" charset="0"/>
              </a:rPr>
              <a:t>VİTRA</a:t>
            </a:r>
            <a:r>
              <a:rPr lang="tr-TR" dirty="0">
                <a:latin typeface="Arial" panose="020B0604020202020204" pitchFamily="34" charset="0"/>
                <a:ea typeface="Arial" panose="020B0604020202020204" pitchFamily="34" charset="0"/>
                <a:cs typeface="Times New Roman" panose="02020603050405020304" pitchFamily="18" charset="0"/>
              </a:rPr>
              <a:t> marka olacaktır. Seçimler müteahhit tarafından yapılacaktır.</a:t>
            </a:r>
            <a:endParaRPr lang="tr-TR"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7000"/>
              </a:lnSpc>
              <a:spcAft>
                <a:spcPts val="0"/>
              </a:spcAft>
            </a:pPr>
            <a:r>
              <a:rPr lang="tr-TR" dirty="0">
                <a:latin typeface="Arial" panose="020B0604020202020204" pitchFamily="34" charset="0"/>
                <a:ea typeface="Arial" panose="020B0604020202020204" pitchFamily="34" charset="0"/>
                <a:cs typeface="Times New Roman" panose="02020603050405020304" pitchFamily="18" charset="0"/>
              </a:rPr>
              <a:t> </a:t>
            </a:r>
            <a:endParaRPr lang="tr-TR"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7000"/>
              </a:lnSpc>
              <a:spcAft>
                <a:spcPts val="0"/>
              </a:spcAft>
            </a:pPr>
            <a:r>
              <a:rPr lang="tr-TR" dirty="0">
                <a:latin typeface="Arial" panose="020B0604020202020204" pitchFamily="34" charset="0"/>
                <a:ea typeface="Arial" panose="020B0604020202020204" pitchFamily="34" charset="0"/>
                <a:cs typeface="Times New Roman" panose="02020603050405020304" pitchFamily="18" charset="0"/>
              </a:rPr>
              <a:t>29- Banyolara Hilton Lavabo veya Akrilik Lavabo ünitesi yapılacaktır. Bu ünitede; tezgah üstü veya çanak tip lavabo kullanılacaktır</a:t>
            </a:r>
            <a:endParaRPr lang="tr-TR"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7000"/>
              </a:lnSpc>
              <a:spcAft>
                <a:spcPts val="0"/>
              </a:spcAft>
            </a:pPr>
            <a:r>
              <a:rPr lang="tr-TR" dirty="0">
                <a:latin typeface="Arial" panose="020B0604020202020204" pitchFamily="34" charset="0"/>
                <a:ea typeface="Arial" panose="020B0604020202020204" pitchFamily="34" charset="0"/>
                <a:cs typeface="Times New Roman" panose="02020603050405020304" pitchFamily="18" charset="0"/>
              </a:rPr>
              <a:t>3O- Banyolara </a:t>
            </a:r>
            <a:r>
              <a:rPr lang="tr-TR" b="1" dirty="0">
                <a:latin typeface="Arial" panose="020B0604020202020204" pitchFamily="34" charset="0"/>
                <a:ea typeface="Arial" panose="020B0604020202020204" pitchFamily="34" charset="0"/>
                <a:cs typeface="Times New Roman" panose="02020603050405020304" pitchFamily="18" charset="0"/>
              </a:rPr>
              <a:t>VİTRA </a:t>
            </a:r>
            <a:r>
              <a:rPr lang="tr-TR" dirty="0">
                <a:latin typeface="Arial" panose="020B0604020202020204" pitchFamily="34" charset="0"/>
                <a:ea typeface="Arial" panose="020B0604020202020204" pitchFamily="34" charset="0"/>
                <a:cs typeface="Times New Roman" panose="02020603050405020304" pitchFamily="18" charset="0"/>
              </a:rPr>
              <a:t>marka </a:t>
            </a:r>
            <a:r>
              <a:rPr lang="tr-TR" dirty="0" err="1">
                <a:latin typeface="Arial" panose="020B0604020202020204" pitchFamily="34" charset="0"/>
                <a:ea typeface="Arial" panose="020B0604020202020204" pitchFamily="34" charset="0"/>
                <a:cs typeface="Times New Roman" panose="02020603050405020304" pitchFamily="18" charset="0"/>
              </a:rPr>
              <a:t>security</a:t>
            </a:r>
            <a:r>
              <a:rPr lang="tr-TR" dirty="0">
                <a:latin typeface="Arial" panose="020B0604020202020204" pitchFamily="34" charset="0"/>
                <a:ea typeface="Arial" panose="020B0604020202020204" pitchFamily="34" charset="0"/>
                <a:cs typeface="Times New Roman" panose="02020603050405020304" pitchFamily="18" charset="0"/>
              </a:rPr>
              <a:t> kabin konulacaktır. </a:t>
            </a:r>
            <a:endParaRPr lang="tr-TR"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7000"/>
              </a:lnSpc>
              <a:spcAft>
                <a:spcPts val="0"/>
              </a:spcAft>
            </a:pPr>
            <a:r>
              <a:rPr lang="tr-TR" dirty="0">
                <a:latin typeface="Arial" panose="020B0604020202020204" pitchFamily="34" charset="0"/>
                <a:ea typeface="Arial" panose="020B0604020202020204" pitchFamily="34" charset="0"/>
                <a:cs typeface="Times New Roman" panose="02020603050405020304" pitchFamily="18" charset="0"/>
              </a:rPr>
              <a:t> </a:t>
            </a:r>
            <a:endParaRPr lang="tr-TR"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7000"/>
              </a:lnSpc>
              <a:spcAft>
                <a:spcPts val="0"/>
              </a:spcAft>
            </a:pPr>
            <a:r>
              <a:rPr lang="tr-TR" dirty="0">
                <a:latin typeface="Arial" panose="020B0604020202020204" pitchFamily="34" charset="0"/>
                <a:ea typeface="Arial" panose="020B0604020202020204" pitchFamily="34" charset="0"/>
                <a:cs typeface="Times New Roman" panose="02020603050405020304" pitchFamily="18" charset="0"/>
              </a:rPr>
              <a:t>31- Daire iç kapıları  LAKE veya kaplamalı kapı olacak, geniş pervaz kullanılacak, salonlarda yalnızca kasa uygulanacak, kanat takılmayacaktır.</a:t>
            </a:r>
            <a:endParaRPr lang="tr-TR"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7000"/>
              </a:lnSpc>
              <a:spcAft>
                <a:spcPts val="0"/>
              </a:spcAft>
            </a:pPr>
            <a:r>
              <a:rPr lang="tr-TR" dirty="0">
                <a:latin typeface="Arial" panose="020B0604020202020204" pitchFamily="34" charset="0"/>
                <a:ea typeface="Arial" panose="020B0604020202020204" pitchFamily="34" charset="0"/>
                <a:cs typeface="Times New Roman" panose="02020603050405020304" pitchFamily="18" charset="0"/>
              </a:rPr>
              <a:t> </a:t>
            </a:r>
            <a:endParaRPr lang="tr-TR"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7000"/>
              </a:lnSpc>
              <a:spcAft>
                <a:spcPts val="0"/>
              </a:spcAft>
            </a:pPr>
            <a:r>
              <a:rPr lang="tr-TR" dirty="0">
                <a:latin typeface="Arial" panose="020B0604020202020204" pitchFamily="34" charset="0"/>
                <a:ea typeface="Arial" panose="020B0604020202020204" pitchFamily="34" charset="0"/>
                <a:cs typeface="Times New Roman" panose="02020603050405020304" pitchFamily="18" charset="0"/>
              </a:rPr>
              <a:t>32-Çelik kapılar proje konseptine uygun </a:t>
            </a:r>
            <a:r>
              <a:rPr lang="tr-TR" b="1" dirty="0">
                <a:latin typeface="Arial" panose="020B0604020202020204" pitchFamily="34" charset="0"/>
                <a:ea typeface="Arial" panose="020B0604020202020204" pitchFamily="34" charset="0"/>
                <a:cs typeface="Times New Roman" panose="02020603050405020304" pitchFamily="18" charset="0"/>
              </a:rPr>
              <a:t>STAR ÇELİK KAPI</a:t>
            </a:r>
            <a:r>
              <a:rPr lang="tr-TR" dirty="0">
                <a:latin typeface="Arial" panose="020B0604020202020204" pitchFamily="34" charset="0"/>
                <a:ea typeface="Arial" panose="020B0604020202020204" pitchFamily="34" charset="0"/>
                <a:cs typeface="Times New Roman" panose="02020603050405020304" pitchFamily="18" charset="0"/>
              </a:rPr>
              <a:t> yapılacaktır. Seçimler müteahhit firma tarafından yapılacaktır.</a:t>
            </a:r>
            <a:endParaRPr lang="tr-TR" sz="1600" dirty="0" smtClean="0">
              <a:effectLst/>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07000"/>
              </a:lnSpc>
              <a:spcAft>
                <a:spcPts val="0"/>
              </a:spcAft>
            </a:pPr>
            <a:r>
              <a:rPr lang="tr-TR" dirty="0">
                <a:latin typeface="Arial" panose="020B0604020202020204" pitchFamily="34" charset="0"/>
                <a:ea typeface="Arial" panose="020B0604020202020204" pitchFamily="34" charset="0"/>
                <a:cs typeface="Times New Roman" panose="02020603050405020304" pitchFamily="18" charset="0"/>
              </a:rPr>
              <a:t> </a:t>
            </a:r>
            <a:endParaRPr lang="tr-TR" sz="16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9178215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967" y="111967"/>
            <a:ext cx="11980505" cy="6606073"/>
          </a:xfrm>
          <a:prstGeom prst="rect">
            <a:avLst/>
          </a:prstGeom>
        </p:spPr>
      </p:pic>
    </p:spTree>
    <p:extLst>
      <p:ext uri="{BB962C8B-B14F-4D97-AF65-F5344CB8AC3E}">
        <p14:creationId xmlns:p14="http://schemas.microsoft.com/office/powerpoint/2010/main" val="39970641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220</TotalTime>
  <Words>138</Words>
  <Application>Microsoft Office PowerPoint</Application>
  <PresentationFormat>Geniş ekran</PresentationFormat>
  <Paragraphs>84</Paragraphs>
  <Slides>20</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20</vt:i4>
      </vt:variant>
    </vt:vector>
  </HeadingPairs>
  <TitlesOfParts>
    <vt:vector size="25" baseType="lpstr">
      <vt:lpstr>Arial</vt:lpstr>
      <vt:lpstr>Calibri</vt:lpstr>
      <vt:lpstr>Calibri Light</vt:lpstr>
      <vt:lpstr>Times New Roman</vt:lpstr>
      <vt:lpstr>Office Teması</vt:lpstr>
      <vt:lpstr>FOÇA MARİNA PROJE ve PROJE YERİNİN GÖRSELİ</vt:lpstr>
      <vt:lpstr>FOÇA MARİNA PROJE ve PROJE YERİNİN GÖRSELİ</vt:lpstr>
      <vt:lpstr>FOÇA MARİNA PROJE ve PROJE YERİNİN GÖRSELİ</vt:lpstr>
      <vt:lpstr>FOÇA MARİNA VAZİYET PLAN GÖRSELİ</vt:lpstr>
      <vt:lpstr>FOÇA MARİNA SATIŞI DEVAM EDEN 1+1 YERLEŞİM KROKİSİ</vt:lpstr>
      <vt:lpstr>FOÇA MARİNA PROJE ve PROJE YERİNİN GÖRSELİ</vt:lpstr>
      <vt:lpstr>FOÇA MARİNA PROJE ve PROJE YERİNİN GÖRSELİ</vt:lpstr>
      <vt:lpstr>FOÇA MARİNA PROJE ve PROJE YERİNİN GÖRSELİ</vt:lpstr>
      <vt:lpstr>FOÇA MARİNA PROJE ve PROJE YERİNİN GÖRSELİ</vt:lpstr>
      <vt:lpstr>FOÇA MARİNA PROJE ve PROJE YERİNİN GÖRSELİ</vt:lpstr>
      <vt:lpstr>FOÇA MARİNA PROJE İNŞATININ GÖRSELİ</vt:lpstr>
      <vt:lpstr>FOÇA MARİNA PROJE İNŞATININ GÖRSELİ</vt:lpstr>
      <vt:lpstr>FOÇA MARİNA PROJE İNŞATININ GÖRSELİ</vt:lpstr>
      <vt:lpstr>FOÇA MARİNA PROJE İNŞATININ GÖRSELİ</vt:lpstr>
      <vt:lpstr>FOÇA MARİNA PROJE İNŞATININ GÖRSELİ</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FOÇA MARİNA PROJE ve PROJE YERİNİN GÖRSELİ</dc:title>
  <dc:creator>LENOVO</dc:creator>
  <cp:lastModifiedBy>LENOVO</cp:lastModifiedBy>
  <cp:revision>5</cp:revision>
  <dcterms:created xsi:type="dcterms:W3CDTF">2026-09-22T09:25:07Z</dcterms:created>
  <dcterms:modified xsi:type="dcterms:W3CDTF">2026-09-22T13:05:55Z</dcterms:modified>
</cp:coreProperties>
</file>